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4" r:id="rId5"/>
    <p:sldId id="261" r:id="rId6"/>
    <p:sldId id="262" r:id="rId7"/>
    <p:sldId id="2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6" d="100"/>
          <a:sy n="96" d="100"/>
        </p:scale>
        <p:origin x="-17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1-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469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4-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628002" y="585371"/>
            <a:ext cx="2742522" cy="1008258"/>
          </a:xfrm>
        </p:spPr>
        <p:txBody>
          <a:bodyPr anchor="ctr" anchorCtr="0"/>
          <a:lstStyle>
            <a:lvl1pPr marL="0" algn="l">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37332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35662A"/>
              </a:buClr>
              <a:defRPr/>
            </a:lvl1pPr>
            <a:lvl2pPr>
              <a:buClr>
                <a:srgbClr val="35662A"/>
              </a:buClr>
              <a:defRPr/>
            </a:lvl2pPr>
            <a:lvl3pPr>
              <a:buClr>
                <a:srgbClr val="35662A"/>
              </a:buClr>
              <a:defRPr/>
            </a:lvl3pPr>
            <a:lvl4pPr>
              <a:buClr>
                <a:srgbClr val="35662A"/>
              </a:buClr>
              <a:defRPr/>
            </a:lvl4pPr>
            <a:lvl5pPr>
              <a:buClr>
                <a:srgbClr val="35662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7140549" y="6033748"/>
            <a:ext cx="1357180" cy="365126"/>
          </a:xfrm>
          <a:prstGeom prst="rect">
            <a:avLst/>
          </a:prstGeom>
        </p:spPr>
        <p:txBody>
          <a:bodyPr vert="horz" lIns="91378" tIns="45689" rIns="91378" bIns="45689" rtlCol="0" anchor="ctr"/>
          <a:lstStyle>
            <a:lvl1pPr algn="r">
              <a:defRPr sz="10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0" name="Slide Number Placeholder 5"/>
          <p:cNvSpPr>
            <a:spLocks noGrp="1"/>
          </p:cNvSpPr>
          <p:nvPr>
            <p:ph type="sldNum" sz="quarter" idx="4"/>
          </p:nvPr>
        </p:nvSpPr>
        <p:spPr>
          <a:xfrm>
            <a:off x="8604367" y="6033748"/>
            <a:ext cx="466167" cy="365126"/>
          </a:xfrm>
          <a:prstGeom prst="rect">
            <a:avLst/>
          </a:prstGeom>
        </p:spPr>
        <p:txBody>
          <a:bodyPr vert="horz" lIns="91378" tIns="45689" rIns="91378" bIns="45689" rtlCol="0" anchor="ctr"/>
          <a:lstStyle>
            <a:lvl1pPr algn="r">
              <a:defRPr sz="1000" b="1" i="0">
                <a:solidFill>
                  <a:schemeClr val="tx1">
                    <a:tint val="75000"/>
                  </a:schemeClr>
                </a:solidFill>
                <a:latin typeface="Arial"/>
                <a:cs typeface="Arial"/>
              </a:defRPr>
            </a:lvl1pPr>
          </a:lstStyle>
          <a:p>
            <a:fld id="{BA35E049-1CAD-D944-B090-38CE1D4FB0D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325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856578"/>
          </a:xfrm>
          <a:prstGeom prst="rect">
            <a:avLst/>
          </a:prstGeom>
        </p:spPr>
        <p:txBody>
          <a:bodyPr vert="horz" lIns="91333" tIns="45667" rIns="91333" bIns="45667" rtlCol="0" anchor="t" anchorCtr="0">
            <a:noAutofit/>
          </a:bodyPr>
          <a:lstStyle/>
          <a:p>
            <a:r>
              <a:rPr lang="en-US" dirty="0"/>
              <a:t>Click to edit Master title style</a:t>
            </a:r>
          </a:p>
        </p:txBody>
      </p:sp>
      <p:sp>
        <p:nvSpPr>
          <p:cNvPr id="9"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0"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chemeClr val="tx1">
                    <a:tint val="75000"/>
                  </a:schemeClr>
                </a:solidFill>
                <a:latin typeface="Arial"/>
                <a:cs typeface="Arial"/>
              </a:defRPr>
            </a:lvl1pPr>
          </a:lstStyle>
          <a:p>
            <a:fld id="{BA35E049-1CAD-D944-B090-38CE1D4FB0D2}"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2"/>
          <p:cNvSpPr>
            <a:spLocks noGrp="1"/>
          </p:cNvSpPr>
          <p:nvPr>
            <p:ph idx="1"/>
          </p:nvPr>
        </p:nvSpPr>
        <p:spPr>
          <a:xfrm>
            <a:off x="457200" y="1435310"/>
            <a:ext cx="8229600" cy="44743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0283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3-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0"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3"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chemeClr val="tx1">
                    <a:tint val="75000"/>
                  </a:schemeClr>
                </a:solidFill>
                <a:latin typeface="Arial"/>
                <a:cs typeface="Arial"/>
              </a:defRPr>
            </a:lvl1pPr>
          </a:lstStyle>
          <a:p>
            <a:fld id="{BA35E049-1CAD-D944-B090-38CE1D4FB0D2}" type="slidenum">
              <a:rPr lang="en-US" smtClean="0">
                <a:solidFill>
                  <a:prstClr val="black">
                    <a:tint val="75000"/>
                  </a:prstClr>
                </a:solidFill>
              </a:rPr>
              <a:pPr/>
              <a:t>‹#›</a:t>
            </a:fld>
            <a:endParaRPr lang="en-US" dirty="0">
              <a:solidFill>
                <a:prstClr val="black">
                  <a:tint val="75000"/>
                </a:prstClr>
              </a:solidFill>
            </a:endParaRPr>
          </a:p>
        </p:txBody>
      </p:sp>
      <p:sp>
        <p:nvSpPr>
          <p:cNvPr id="14" name="Content Placeholder 2"/>
          <p:cNvSpPr>
            <a:spLocks noGrp="1"/>
          </p:cNvSpPr>
          <p:nvPr>
            <p:ph idx="1"/>
          </p:nvPr>
        </p:nvSpPr>
        <p:spPr>
          <a:xfrm>
            <a:off x="457200" y="1435310"/>
            <a:ext cx="8229600" cy="447439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370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5-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8" name="Text Placeholder 2"/>
          <p:cNvSpPr>
            <a:spLocks noGrp="1"/>
          </p:cNvSpPr>
          <p:nvPr>
            <p:ph idx="1"/>
          </p:nvPr>
        </p:nvSpPr>
        <p:spPr>
          <a:xfrm>
            <a:off x="457206" y="2004566"/>
            <a:ext cx="8040529" cy="3075323"/>
          </a:xfrm>
          <a:prstGeom prst="rect">
            <a:avLst/>
          </a:prstGeom>
        </p:spPr>
        <p:txBody>
          <a:bodyPr vert="horz" lIns="91333" tIns="45667" rIns="91333" bIns="45667"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chemeClr val="tx1"/>
                </a:solidFill>
                <a:latin typeface="Arial"/>
                <a:cs typeface="Arial"/>
              </a:defRPr>
            </a:lvl1pPr>
          </a:lstStyle>
          <a:p>
            <a:fld id="{0DEC6B71-1BC1-CB4A-94E4-3B76974A1D71}" type="datetime4">
              <a:rPr lang="en-US" smtClean="0">
                <a:solidFill>
                  <a:prstClr val="black"/>
                </a:solidFill>
              </a:rPr>
              <a:pPr/>
              <a:t>December 2, 2016</a:t>
            </a:fld>
            <a:endParaRPr lang="en-US" dirty="0">
              <a:solidFill>
                <a:prstClr val="black"/>
              </a:solidFill>
            </a:endParaRPr>
          </a:p>
        </p:txBody>
      </p:sp>
      <p:sp>
        <p:nvSpPr>
          <p:cNvPr id="21"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rgbClr val="000000"/>
                </a:solidFill>
                <a:latin typeface="Arial"/>
                <a:cs typeface="Arial"/>
              </a:defRPr>
            </a:lvl1pPr>
          </a:lstStyle>
          <a:p>
            <a:fld id="{BA35E049-1CAD-D944-B090-38CE1D4FB0D2}" type="slidenum">
              <a:rPr lang="en-US" smtClean="0"/>
              <a:pPr/>
              <a:t>‹#›</a:t>
            </a:fld>
            <a:endParaRPr lang="en-US" dirty="0"/>
          </a:p>
        </p:txBody>
      </p:sp>
    </p:spTree>
    <p:extLst>
      <p:ext uri="{BB962C8B-B14F-4D97-AF65-F5344CB8AC3E}">
        <p14:creationId xmlns:p14="http://schemas.microsoft.com/office/powerpoint/2010/main" val="141058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3" name="Picture 2" descr="7-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0"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FFFFFF"/>
                </a:solidFill>
                <a:latin typeface="Arial"/>
                <a:cs typeface="Arial"/>
              </a:defRPr>
            </a:lvl1pPr>
          </a:lstStyle>
          <a:p>
            <a:fld id="{0DEC6B71-1BC1-CB4A-94E4-3B76974A1D71}" type="datetime4">
              <a:rPr lang="en-US" smtClean="0"/>
              <a:pPr/>
              <a:t>December 2, 2016</a:t>
            </a:fld>
            <a:endParaRPr lang="en-US" dirty="0"/>
          </a:p>
        </p:txBody>
      </p:sp>
      <p:sp>
        <p:nvSpPr>
          <p:cNvPr id="21"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rgbClr val="FFFFFF"/>
                </a:solidFill>
                <a:latin typeface="Arial"/>
                <a:cs typeface="Arial"/>
              </a:defRPr>
            </a:lvl1pPr>
          </a:lstStyle>
          <a:p>
            <a:fld id="{BA35E049-1CAD-D944-B090-38CE1D4FB0D2}" type="slidenum">
              <a:rPr lang="en-US" smtClean="0"/>
              <a:pPr/>
              <a:t>‹#›</a:t>
            </a:fld>
            <a:endParaRPr lang="en-US" dirty="0"/>
          </a:p>
        </p:txBody>
      </p:sp>
      <p:sp>
        <p:nvSpPr>
          <p:cNvPr id="7" name="Text Placeholder 2"/>
          <p:cNvSpPr>
            <a:spLocks noGrp="1"/>
          </p:cNvSpPr>
          <p:nvPr>
            <p:ph idx="1"/>
          </p:nvPr>
        </p:nvSpPr>
        <p:spPr>
          <a:xfrm>
            <a:off x="457206" y="2004566"/>
            <a:ext cx="8040529" cy="3075323"/>
          </a:xfrm>
          <a:prstGeom prst="rect">
            <a:avLst/>
          </a:prstGeom>
        </p:spPr>
        <p:txBody>
          <a:bodyPr vert="horz" lIns="91333" tIns="45667" rIns="91333" bIns="45667"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58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descr="6-s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20"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000000"/>
                </a:solidFill>
                <a:latin typeface="Arial"/>
                <a:cs typeface="Arial"/>
              </a:defRPr>
            </a:lvl1pPr>
          </a:lstStyle>
          <a:p>
            <a:fld id="{0DEC6B71-1BC1-CB4A-94E4-3B76974A1D71}" type="datetime4">
              <a:rPr lang="en-US" smtClean="0"/>
              <a:pPr/>
              <a:t>December 2, 2016</a:t>
            </a:fld>
            <a:endParaRPr lang="en-US" dirty="0"/>
          </a:p>
        </p:txBody>
      </p:sp>
      <p:sp>
        <p:nvSpPr>
          <p:cNvPr id="21"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rgbClr val="000000"/>
                </a:solidFill>
                <a:latin typeface="Arial"/>
                <a:cs typeface="Arial"/>
              </a:defRPr>
            </a:lvl1pPr>
          </a:lstStyle>
          <a:p>
            <a:fld id="{BA35E049-1CAD-D944-B090-38CE1D4FB0D2}" type="slidenum">
              <a:rPr lang="en-US" smtClean="0"/>
              <a:pPr/>
              <a:t>‹#›</a:t>
            </a:fld>
            <a:endParaRPr lang="en-US" dirty="0"/>
          </a:p>
        </p:txBody>
      </p:sp>
      <p:sp>
        <p:nvSpPr>
          <p:cNvPr id="7" name="Text Placeholder 2"/>
          <p:cNvSpPr>
            <a:spLocks noGrp="1"/>
          </p:cNvSpPr>
          <p:nvPr>
            <p:ph idx="1"/>
          </p:nvPr>
        </p:nvSpPr>
        <p:spPr>
          <a:xfrm>
            <a:off x="457206" y="2004566"/>
            <a:ext cx="8040529" cy="3075323"/>
          </a:xfrm>
          <a:prstGeom prst="rect">
            <a:avLst/>
          </a:prstGeom>
        </p:spPr>
        <p:txBody>
          <a:bodyPr vert="horz" lIns="91333" tIns="45667" rIns="91333" bIns="45667"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9310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4" name="Group 13"/>
          <p:cNvGrpSpPr/>
          <p:nvPr userDrawn="1"/>
        </p:nvGrpSpPr>
        <p:grpSpPr>
          <a:xfrm>
            <a:off x="345025" y="1416844"/>
            <a:ext cx="3462900" cy="4456613"/>
            <a:chOff x="379528" y="1605755"/>
            <a:chExt cx="3809190" cy="5050828"/>
          </a:xfrm>
        </p:grpSpPr>
        <p:sp>
          <p:nvSpPr>
            <p:cNvPr id="15" name="Rectangle 14"/>
            <p:cNvSpPr/>
            <p:nvPr/>
          </p:nvSpPr>
          <p:spPr>
            <a:xfrm>
              <a:off x="568607" y="1605755"/>
              <a:ext cx="3620111"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sp>
          <p:nvSpPr>
            <p:cNvPr id="16" name="Rectangle 15"/>
            <p:cNvSpPr/>
            <p:nvPr/>
          </p:nvSpPr>
          <p:spPr>
            <a:xfrm>
              <a:off x="379528" y="1781680"/>
              <a:ext cx="3691305" cy="474428"/>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grpSp>
      <p:grpSp>
        <p:nvGrpSpPr>
          <p:cNvPr id="17" name="Group 16"/>
          <p:cNvGrpSpPr/>
          <p:nvPr userDrawn="1"/>
        </p:nvGrpSpPr>
        <p:grpSpPr>
          <a:xfrm>
            <a:off x="4027508" y="1416844"/>
            <a:ext cx="3462900" cy="4456613"/>
            <a:chOff x="4430259" y="1605755"/>
            <a:chExt cx="3809190" cy="5050828"/>
          </a:xfrm>
        </p:grpSpPr>
        <p:sp>
          <p:nvSpPr>
            <p:cNvPr id="18" name="Rectangle 17"/>
            <p:cNvSpPr/>
            <p:nvPr/>
          </p:nvSpPr>
          <p:spPr>
            <a:xfrm>
              <a:off x="4619338" y="1605755"/>
              <a:ext cx="3620111"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sp>
          <p:nvSpPr>
            <p:cNvPr id="19" name="Rectangle 18"/>
            <p:cNvSpPr/>
            <p:nvPr/>
          </p:nvSpPr>
          <p:spPr>
            <a:xfrm>
              <a:off x="4430259" y="1781680"/>
              <a:ext cx="3691305" cy="474428"/>
            </a:xfrm>
            <a:prstGeom prst="rect">
              <a:avLst/>
            </a:prstGeom>
            <a:solidFill>
              <a:srgbClr val="82C441"/>
            </a:solidFill>
            <a:ln>
              <a:solidFill>
                <a:srgbClr val="82C44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grpSp>
      <p:sp>
        <p:nvSpPr>
          <p:cNvPr id="2" name="Title 1"/>
          <p:cNvSpPr>
            <a:spLocks noGrp="1"/>
          </p:cNvSpPr>
          <p:nvPr>
            <p:ph type="title"/>
          </p:nvPr>
        </p:nvSpPr>
        <p:spPr/>
        <p:txBody>
          <a:bodyPr/>
          <a:lstStyle/>
          <a:p>
            <a:r>
              <a:rPr lang="en-US" dirty="0"/>
              <a:t>Click to edit Master title style</a:t>
            </a:r>
          </a:p>
        </p:txBody>
      </p:sp>
      <p:sp>
        <p:nvSpPr>
          <p:cNvPr id="9"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10"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chemeClr val="tx1">
                    <a:tint val="75000"/>
                  </a:schemeClr>
                </a:solidFill>
                <a:latin typeface="Arial"/>
                <a:cs typeface="Arial"/>
              </a:defRPr>
            </a:lvl1pPr>
          </a:lstStyle>
          <a:p>
            <a:fld id="{BA35E049-1CAD-D944-B090-38CE1D4FB0D2}" type="slidenum">
              <a:rPr lang="en-US" smtClean="0">
                <a:solidFill>
                  <a:prstClr val="black">
                    <a:tint val="75000"/>
                  </a:prstClr>
                </a:solidFill>
              </a:rPr>
              <a:pPr/>
              <a:t>‹#›</a:t>
            </a:fld>
            <a:endParaRPr lang="en-US" dirty="0">
              <a:solidFill>
                <a:prstClr val="black">
                  <a:tint val="75000"/>
                </a:prstClr>
              </a:solidFill>
            </a:endParaRPr>
          </a:p>
        </p:txBody>
      </p:sp>
      <p:sp>
        <p:nvSpPr>
          <p:cNvPr id="11" name="Text Placeholder 2"/>
          <p:cNvSpPr>
            <a:spLocks noGrp="1"/>
          </p:cNvSpPr>
          <p:nvPr>
            <p:ph idx="1"/>
          </p:nvPr>
        </p:nvSpPr>
        <p:spPr>
          <a:xfrm>
            <a:off x="646278" y="2170566"/>
            <a:ext cx="3054485" cy="3548239"/>
          </a:xfrm>
          <a:prstGeom prst="rect">
            <a:avLst/>
          </a:prstGeom>
        </p:spPr>
        <p:txBody>
          <a:bodyPr vert="horz" lIns="91333" tIns="45667" rIns="91333" bIns="45667"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2"/>
          <p:cNvSpPr>
            <a:spLocks noGrp="1"/>
          </p:cNvSpPr>
          <p:nvPr>
            <p:ph idx="10"/>
          </p:nvPr>
        </p:nvSpPr>
        <p:spPr>
          <a:xfrm>
            <a:off x="4328758" y="2170566"/>
            <a:ext cx="3054485" cy="3548239"/>
          </a:xfrm>
          <a:prstGeom prst="rect">
            <a:avLst/>
          </a:prstGeom>
        </p:spPr>
        <p:txBody>
          <a:bodyPr vert="horz" lIns="91333" tIns="45667" rIns="91333" bIns="45667"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3579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9"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chemeClr val="tx1">
                    <a:tint val="75000"/>
                  </a:schemeClr>
                </a:solidFill>
                <a:latin typeface="Arial"/>
                <a:cs typeface="Arial"/>
              </a:defRPr>
            </a:lvl1pPr>
          </a:lstStyle>
          <a:p>
            <a:fld id="{BA35E049-1CAD-D944-B090-38CE1D4FB0D2}" type="slidenum">
              <a:rPr lang="en-US" smtClean="0">
                <a:solidFill>
                  <a:prstClr val="black">
                    <a:tint val="75000"/>
                  </a:prstClr>
                </a:solidFill>
              </a:rPr>
              <a:pPr/>
              <a:t>‹#›</a:t>
            </a:fld>
            <a:endParaRPr lang="en-US" dirty="0">
              <a:solidFill>
                <a:prstClr val="black">
                  <a:tint val="75000"/>
                </a:prstClr>
              </a:solidFill>
            </a:endParaRPr>
          </a:p>
        </p:txBody>
      </p:sp>
      <p:grpSp>
        <p:nvGrpSpPr>
          <p:cNvPr id="5" name="Group 4"/>
          <p:cNvGrpSpPr/>
          <p:nvPr userDrawn="1"/>
        </p:nvGrpSpPr>
        <p:grpSpPr>
          <a:xfrm>
            <a:off x="345035" y="1416844"/>
            <a:ext cx="8341775" cy="4456613"/>
            <a:chOff x="379528" y="1605755"/>
            <a:chExt cx="4121843" cy="5050828"/>
          </a:xfrm>
        </p:grpSpPr>
        <p:sp>
          <p:nvSpPr>
            <p:cNvPr id="6" name="Rectangle 5"/>
            <p:cNvSpPr/>
            <p:nvPr/>
          </p:nvSpPr>
          <p:spPr>
            <a:xfrm>
              <a:off x="431677" y="1605755"/>
              <a:ext cx="4026044"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sp>
          <p:nvSpPr>
            <p:cNvPr id="7" name="Rectangle 6"/>
            <p:cNvSpPr/>
            <p:nvPr/>
          </p:nvSpPr>
          <p:spPr>
            <a:xfrm>
              <a:off x="379528" y="1781680"/>
              <a:ext cx="4121843" cy="4744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grpSp>
      <p:sp>
        <p:nvSpPr>
          <p:cNvPr id="11" name="Text Placeholder 2"/>
          <p:cNvSpPr>
            <a:spLocks noGrp="1"/>
          </p:cNvSpPr>
          <p:nvPr>
            <p:ph idx="1"/>
          </p:nvPr>
        </p:nvSpPr>
        <p:spPr>
          <a:xfrm>
            <a:off x="646274" y="2170566"/>
            <a:ext cx="7743033" cy="3548239"/>
          </a:xfrm>
          <a:prstGeom prst="rect">
            <a:avLst/>
          </a:prstGeom>
        </p:spPr>
        <p:txBody>
          <a:bodyPr vert="horz" lIns="91333" tIns="45667" rIns="91333" bIns="45667"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4794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2" name="Group 11"/>
          <p:cNvGrpSpPr/>
          <p:nvPr userDrawn="1"/>
        </p:nvGrpSpPr>
        <p:grpSpPr>
          <a:xfrm>
            <a:off x="345035" y="1416844"/>
            <a:ext cx="8341775" cy="4456613"/>
            <a:chOff x="379528" y="1605755"/>
            <a:chExt cx="4121843" cy="5050828"/>
          </a:xfrm>
        </p:grpSpPr>
        <p:sp>
          <p:nvSpPr>
            <p:cNvPr id="13" name="Rectangle 12"/>
            <p:cNvSpPr/>
            <p:nvPr/>
          </p:nvSpPr>
          <p:spPr>
            <a:xfrm>
              <a:off x="431677" y="1605755"/>
              <a:ext cx="4026044" cy="5050828"/>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sp>
          <p:nvSpPr>
            <p:cNvPr id="14" name="Rectangle 13"/>
            <p:cNvSpPr/>
            <p:nvPr/>
          </p:nvSpPr>
          <p:spPr>
            <a:xfrm>
              <a:off x="379528" y="1781680"/>
              <a:ext cx="4121843" cy="474428"/>
            </a:xfrm>
            <a:prstGeom prst="rect">
              <a:avLst/>
            </a:prstGeom>
            <a:solidFill>
              <a:srgbClr val="82C4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668"/>
              <a:endParaRPr lang="en-US">
                <a:solidFill>
                  <a:prstClr val="white"/>
                </a:solidFill>
              </a:endParaRPr>
            </a:p>
          </p:txBody>
        </p:sp>
      </p:grpSp>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8D8D8D"/>
                </a:solidFill>
                <a:latin typeface="Arial"/>
                <a:cs typeface="Arial"/>
              </a:defRPr>
            </a:lvl1pPr>
          </a:lstStyle>
          <a:p>
            <a:fld id="{0DEC6B71-1BC1-CB4A-94E4-3B76974A1D71}" type="datetime4">
              <a:rPr lang="en-US" smtClean="0"/>
              <a:pPr/>
              <a:t>December 2, 2016</a:t>
            </a:fld>
            <a:endParaRPr lang="en-US" dirty="0"/>
          </a:p>
        </p:txBody>
      </p:sp>
      <p:sp>
        <p:nvSpPr>
          <p:cNvPr id="9"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chemeClr val="tx1">
                    <a:tint val="75000"/>
                  </a:schemeClr>
                </a:solidFill>
                <a:latin typeface="Arial"/>
                <a:cs typeface="Arial"/>
              </a:defRPr>
            </a:lvl1pPr>
          </a:lstStyle>
          <a:p>
            <a:fld id="{BA35E049-1CAD-D944-B090-38CE1D4FB0D2}" type="slidenum">
              <a:rPr lang="en-US" smtClean="0">
                <a:solidFill>
                  <a:prstClr val="black">
                    <a:tint val="75000"/>
                  </a:prstClr>
                </a:solidFill>
              </a:rPr>
              <a:pPr/>
              <a:t>‹#›</a:t>
            </a:fld>
            <a:endParaRPr lang="en-US" dirty="0">
              <a:solidFill>
                <a:prstClr val="black">
                  <a:tint val="75000"/>
                </a:prstClr>
              </a:solidFill>
            </a:endParaRPr>
          </a:p>
        </p:txBody>
      </p:sp>
      <p:sp>
        <p:nvSpPr>
          <p:cNvPr id="11" name="Text Placeholder 2"/>
          <p:cNvSpPr>
            <a:spLocks noGrp="1"/>
          </p:cNvSpPr>
          <p:nvPr>
            <p:ph idx="1"/>
          </p:nvPr>
        </p:nvSpPr>
        <p:spPr>
          <a:xfrm>
            <a:off x="646274" y="2170566"/>
            <a:ext cx="7743033" cy="3548239"/>
          </a:xfrm>
          <a:prstGeom prst="rect">
            <a:avLst/>
          </a:prstGeom>
        </p:spPr>
        <p:txBody>
          <a:bodyPr vert="horz" lIns="91333" tIns="45667" rIns="91333" bIns="45667"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TextBox 2"/>
          <p:cNvSpPr txBox="1"/>
          <p:nvPr userDrawn="1"/>
        </p:nvSpPr>
        <p:spPr>
          <a:xfrm>
            <a:off x="-701241" y="-149398"/>
            <a:ext cx="165618" cy="359771"/>
          </a:xfrm>
          <a:prstGeom prst="rect">
            <a:avLst/>
          </a:prstGeom>
          <a:noFill/>
        </p:spPr>
        <p:txBody>
          <a:bodyPr wrap="none" lIns="81976" tIns="40986" rIns="81976" bIns="40986" rtlCol="0">
            <a:spAutoFit/>
          </a:bodyPr>
          <a:lstStyle/>
          <a:p>
            <a:pPr defTabSz="456668"/>
            <a:endParaRPr lang="en-US" dirty="0">
              <a:solidFill>
                <a:prstClr val="black"/>
              </a:solidFill>
            </a:endParaRPr>
          </a:p>
        </p:txBody>
      </p:sp>
    </p:spTree>
    <p:extLst>
      <p:ext uri="{BB962C8B-B14F-4D97-AF65-F5344CB8AC3E}">
        <p14:creationId xmlns:p14="http://schemas.microsoft.com/office/powerpoint/2010/main" val="3323483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2-sm.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856578"/>
          </a:xfrm>
          <a:prstGeom prst="rect">
            <a:avLst/>
          </a:prstGeom>
        </p:spPr>
        <p:txBody>
          <a:bodyPr vert="horz" lIns="91333" tIns="45667" rIns="91333" bIns="45667"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435313"/>
            <a:ext cx="8229600" cy="4383096"/>
          </a:xfrm>
          <a:prstGeom prst="rect">
            <a:avLst/>
          </a:prstGeom>
        </p:spPr>
        <p:txBody>
          <a:bodyPr vert="horz" lIns="91333" tIns="45667" rIns="91333" bIns="45667"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140549" y="6033747"/>
            <a:ext cx="1357180" cy="365125"/>
          </a:xfrm>
          <a:prstGeom prst="rect">
            <a:avLst/>
          </a:prstGeom>
        </p:spPr>
        <p:txBody>
          <a:bodyPr vert="horz" lIns="91333" tIns="45667" rIns="91333" bIns="45667" rtlCol="0" anchor="ctr"/>
          <a:lstStyle>
            <a:lvl1pPr algn="r">
              <a:defRPr sz="1000">
                <a:solidFill>
                  <a:srgbClr val="8D8D8D"/>
                </a:solidFill>
                <a:latin typeface="Arial"/>
                <a:cs typeface="Arial"/>
              </a:defRPr>
            </a:lvl1pPr>
          </a:lstStyle>
          <a:p>
            <a:pPr defTabSz="456668"/>
            <a:fld id="{0DEC6B71-1BC1-CB4A-94E4-3B76974A1D71}" type="datetime4">
              <a:rPr lang="en-US" smtClean="0"/>
              <a:pPr defTabSz="456668"/>
              <a:t>December 2, 2016</a:t>
            </a:fld>
            <a:endParaRPr lang="en-US" dirty="0"/>
          </a:p>
        </p:txBody>
      </p:sp>
      <p:sp>
        <p:nvSpPr>
          <p:cNvPr id="6" name="Slide Number Placeholder 5"/>
          <p:cNvSpPr>
            <a:spLocks noGrp="1"/>
          </p:cNvSpPr>
          <p:nvPr>
            <p:ph type="sldNum" sz="quarter" idx="4"/>
          </p:nvPr>
        </p:nvSpPr>
        <p:spPr>
          <a:xfrm>
            <a:off x="8604367" y="6033747"/>
            <a:ext cx="466167" cy="365125"/>
          </a:xfrm>
          <a:prstGeom prst="rect">
            <a:avLst/>
          </a:prstGeom>
        </p:spPr>
        <p:txBody>
          <a:bodyPr vert="horz" lIns="91333" tIns="45667" rIns="91333" bIns="45667" rtlCol="0" anchor="ctr"/>
          <a:lstStyle>
            <a:lvl1pPr algn="r">
              <a:defRPr sz="1000" b="1" i="0">
                <a:solidFill>
                  <a:schemeClr val="tx1">
                    <a:tint val="75000"/>
                  </a:schemeClr>
                </a:solidFill>
                <a:latin typeface="Arial"/>
                <a:cs typeface="Arial"/>
              </a:defRPr>
            </a:lvl1pPr>
          </a:lstStyle>
          <a:p>
            <a:pPr defTabSz="456668"/>
            <a:fld id="{BA35E049-1CAD-D944-B090-38CE1D4FB0D2}" type="slidenum">
              <a:rPr lang="en-US" smtClean="0">
                <a:solidFill>
                  <a:prstClr val="black">
                    <a:tint val="75000"/>
                  </a:prstClr>
                </a:solidFill>
              </a:rPr>
              <a:pPr defTabSz="456668"/>
              <a:t>‹#›</a:t>
            </a:fld>
            <a:endParaRPr lang="en-US" dirty="0">
              <a:solidFill>
                <a:prstClr val="black">
                  <a:tint val="75000"/>
                </a:prstClr>
              </a:solidFill>
            </a:endParaRPr>
          </a:p>
        </p:txBody>
      </p:sp>
    </p:spTree>
    <p:extLst>
      <p:ext uri="{BB962C8B-B14F-4D97-AF65-F5344CB8AC3E}">
        <p14:creationId xmlns:p14="http://schemas.microsoft.com/office/powerpoint/2010/main" val="1548135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456668" rtl="0" eaLnBrk="1" latinLnBrk="0" hangingPunct="1">
        <a:lnSpc>
          <a:spcPts val="2800"/>
        </a:lnSpc>
        <a:spcBef>
          <a:spcPct val="0"/>
        </a:spcBef>
        <a:buNone/>
        <a:defRPr sz="2500" kern="1200">
          <a:solidFill>
            <a:srgbClr val="FFFFFF"/>
          </a:solidFill>
          <a:latin typeface="Arial"/>
          <a:ea typeface="+mj-ea"/>
          <a:cs typeface="Arial"/>
        </a:defRPr>
      </a:lvl1pPr>
    </p:titleStyle>
    <p:bodyStyle>
      <a:lvl1pPr marL="342499" indent="-342499" algn="l" defTabSz="456668" rtl="0" eaLnBrk="1" latinLnBrk="0" hangingPunct="1">
        <a:spcBef>
          <a:spcPct val="20000"/>
        </a:spcBef>
        <a:spcAft>
          <a:spcPts val="600"/>
        </a:spcAft>
        <a:buClr>
          <a:srgbClr val="82C441"/>
        </a:buClr>
        <a:buFont typeface="Arial"/>
        <a:buChar char="•"/>
        <a:defRPr sz="1800" kern="1200">
          <a:solidFill>
            <a:schemeClr val="tx1"/>
          </a:solidFill>
          <a:latin typeface="Arial"/>
          <a:ea typeface="+mn-ea"/>
          <a:cs typeface="Arial"/>
        </a:defRPr>
      </a:lvl1pPr>
      <a:lvl2pPr marL="742080" indent="-285415" algn="l" defTabSz="456668" rtl="0" eaLnBrk="1" latinLnBrk="0" hangingPunct="1">
        <a:spcBef>
          <a:spcPct val="20000"/>
        </a:spcBef>
        <a:buClr>
          <a:srgbClr val="82C441"/>
        </a:buClr>
        <a:buFont typeface="Arial"/>
        <a:buChar char="–"/>
        <a:defRPr sz="1400" kern="1200">
          <a:solidFill>
            <a:schemeClr val="tx1"/>
          </a:solidFill>
          <a:latin typeface="Arial"/>
          <a:ea typeface="+mn-ea"/>
          <a:cs typeface="Arial"/>
        </a:defRPr>
      </a:lvl2pPr>
      <a:lvl3pPr marL="1141665" indent="-228334" algn="l" defTabSz="456668" rtl="0" eaLnBrk="1" latinLnBrk="0" hangingPunct="1">
        <a:spcBef>
          <a:spcPct val="20000"/>
        </a:spcBef>
        <a:buClr>
          <a:srgbClr val="82C441"/>
        </a:buClr>
        <a:buFont typeface="Arial"/>
        <a:buChar char="•"/>
        <a:defRPr sz="1200" kern="1200">
          <a:solidFill>
            <a:schemeClr val="tx1"/>
          </a:solidFill>
          <a:latin typeface="Arial"/>
          <a:ea typeface="+mn-ea"/>
          <a:cs typeface="Arial"/>
        </a:defRPr>
      </a:lvl3pPr>
      <a:lvl4pPr marL="1598330" indent="-228334" algn="l" defTabSz="456668" rtl="0" eaLnBrk="1" latinLnBrk="0" hangingPunct="1">
        <a:spcBef>
          <a:spcPct val="20000"/>
        </a:spcBef>
        <a:buClr>
          <a:srgbClr val="82C441"/>
        </a:buClr>
        <a:buFont typeface="Arial"/>
        <a:buChar char="–"/>
        <a:defRPr sz="1100" kern="1200">
          <a:solidFill>
            <a:schemeClr val="tx1"/>
          </a:solidFill>
          <a:latin typeface="Arial"/>
          <a:ea typeface="+mn-ea"/>
          <a:cs typeface="Arial"/>
        </a:defRPr>
      </a:lvl4pPr>
      <a:lvl5pPr marL="2054995" indent="-228334" algn="l" defTabSz="456668" rtl="0" eaLnBrk="1" latinLnBrk="0" hangingPunct="1">
        <a:spcBef>
          <a:spcPct val="20000"/>
        </a:spcBef>
        <a:buClr>
          <a:srgbClr val="82C441"/>
        </a:buClr>
        <a:buFont typeface="Arial"/>
        <a:buChar char="»"/>
        <a:defRPr sz="1100" kern="1200">
          <a:solidFill>
            <a:srgbClr val="8D8D8D"/>
          </a:solidFill>
          <a:latin typeface="Arial"/>
          <a:ea typeface="+mn-ea"/>
          <a:cs typeface="Arial"/>
        </a:defRPr>
      </a:lvl5pPr>
      <a:lvl6pPr marL="2511661" indent="-228334" algn="l" defTabSz="456668" rtl="0" eaLnBrk="1" latinLnBrk="0" hangingPunct="1">
        <a:spcBef>
          <a:spcPct val="20000"/>
        </a:spcBef>
        <a:buFont typeface="Arial"/>
        <a:buChar char="•"/>
        <a:defRPr sz="2000" kern="1200">
          <a:solidFill>
            <a:schemeClr val="tx1"/>
          </a:solidFill>
          <a:latin typeface="+mn-lt"/>
          <a:ea typeface="+mn-ea"/>
          <a:cs typeface="+mn-cs"/>
        </a:defRPr>
      </a:lvl6pPr>
      <a:lvl7pPr marL="2968328" indent="-228334" algn="l" defTabSz="456668" rtl="0" eaLnBrk="1" latinLnBrk="0" hangingPunct="1">
        <a:spcBef>
          <a:spcPct val="20000"/>
        </a:spcBef>
        <a:buFont typeface="Arial"/>
        <a:buChar char="•"/>
        <a:defRPr sz="2000" kern="1200">
          <a:solidFill>
            <a:schemeClr val="tx1"/>
          </a:solidFill>
          <a:latin typeface="+mn-lt"/>
          <a:ea typeface="+mn-ea"/>
          <a:cs typeface="+mn-cs"/>
        </a:defRPr>
      </a:lvl7pPr>
      <a:lvl8pPr marL="3424993" indent="-228334" algn="l" defTabSz="456668" rtl="0" eaLnBrk="1" latinLnBrk="0" hangingPunct="1">
        <a:spcBef>
          <a:spcPct val="20000"/>
        </a:spcBef>
        <a:buFont typeface="Arial"/>
        <a:buChar char="•"/>
        <a:defRPr sz="2000" kern="1200">
          <a:solidFill>
            <a:schemeClr val="tx1"/>
          </a:solidFill>
          <a:latin typeface="+mn-lt"/>
          <a:ea typeface="+mn-ea"/>
          <a:cs typeface="+mn-cs"/>
        </a:defRPr>
      </a:lvl8pPr>
      <a:lvl9pPr marL="3881656" indent="-228334" algn="l" defTabSz="4566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68" rtl="0" eaLnBrk="1" latinLnBrk="0" hangingPunct="1">
        <a:defRPr sz="1800" kern="1200">
          <a:solidFill>
            <a:schemeClr val="tx1"/>
          </a:solidFill>
          <a:latin typeface="+mn-lt"/>
          <a:ea typeface="+mn-ea"/>
          <a:cs typeface="+mn-cs"/>
        </a:defRPr>
      </a:lvl1pPr>
      <a:lvl2pPr marL="456668" algn="l" defTabSz="456668" rtl="0" eaLnBrk="1" latinLnBrk="0" hangingPunct="1">
        <a:defRPr sz="1800" kern="1200">
          <a:solidFill>
            <a:schemeClr val="tx1"/>
          </a:solidFill>
          <a:latin typeface="+mn-lt"/>
          <a:ea typeface="+mn-ea"/>
          <a:cs typeface="+mn-cs"/>
        </a:defRPr>
      </a:lvl2pPr>
      <a:lvl3pPr marL="913331" algn="l" defTabSz="456668" rtl="0" eaLnBrk="1" latinLnBrk="0" hangingPunct="1">
        <a:defRPr sz="1800" kern="1200">
          <a:solidFill>
            <a:schemeClr val="tx1"/>
          </a:solidFill>
          <a:latin typeface="+mn-lt"/>
          <a:ea typeface="+mn-ea"/>
          <a:cs typeface="+mn-cs"/>
        </a:defRPr>
      </a:lvl3pPr>
      <a:lvl4pPr marL="1369998" algn="l" defTabSz="456668" rtl="0" eaLnBrk="1" latinLnBrk="0" hangingPunct="1">
        <a:defRPr sz="1800" kern="1200">
          <a:solidFill>
            <a:schemeClr val="tx1"/>
          </a:solidFill>
          <a:latin typeface="+mn-lt"/>
          <a:ea typeface="+mn-ea"/>
          <a:cs typeface="+mn-cs"/>
        </a:defRPr>
      </a:lvl4pPr>
      <a:lvl5pPr marL="1826662" algn="l" defTabSz="456668" rtl="0" eaLnBrk="1" latinLnBrk="0" hangingPunct="1">
        <a:defRPr sz="1800" kern="1200">
          <a:solidFill>
            <a:schemeClr val="tx1"/>
          </a:solidFill>
          <a:latin typeface="+mn-lt"/>
          <a:ea typeface="+mn-ea"/>
          <a:cs typeface="+mn-cs"/>
        </a:defRPr>
      </a:lvl5pPr>
      <a:lvl6pPr marL="2283330" algn="l" defTabSz="456668" rtl="0" eaLnBrk="1" latinLnBrk="0" hangingPunct="1">
        <a:defRPr sz="1800" kern="1200">
          <a:solidFill>
            <a:schemeClr val="tx1"/>
          </a:solidFill>
          <a:latin typeface="+mn-lt"/>
          <a:ea typeface="+mn-ea"/>
          <a:cs typeface="+mn-cs"/>
        </a:defRPr>
      </a:lvl6pPr>
      <a:lvl7pPr marL="2739993" algn="l" defTabSz="456668" rtl="0" eaLnBrk="1" latinLnBrk="0" hangingPunct="1">
        <a:defRPr sz="1800" kern="1200">
          <a:solidFill>
            <a:schemeClr val="tx1"/>
          </a:solidFill>
          <a:latin typeface="+mn-lt"/>
          <a:ea typeface="+mn-ea"/>
          <a:cs typeface="+mn-cs"/>
        </a:defRPr>
      </a:lvl7pPr>
      <a:lvl8pPr marL="3196660" algn="l" defTabSz="456668" rtl="0" eaLnBrk="1" latinLnBrk="0" hangingPunct="1">
        <a:defRPr sz="1800" kern="1200">
          <a:solidFill>
            <a:schemeClr val="tx1"/>
          </a:solidFill>
          <a:latin typeface="+mn-lt"/>
          <a:ea typeface="+mn-ea"/>
          <a:cs typeface="+mn-cs"/>
        </a:defRPr>
      </a:lvl8pPr>
      <a:lvl9pPr marL="3653324" algn="l" defTabSz="4566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5643" y="514364"/>
            <a:ext cx="2193481" cy="271819"/>
          </a:xfrm>
          <a:prstGeom prst="rect">
            <a:avLst/>
          </a:prstGeom>
          <a:noFill/>
        </p:spPr>
        <p:txBody>
          <a:bodyPr wrap="square" lIns="91322" tIns="45662" rIns="91322" bIns="45662" rtlCol="0">
            <a:spAutoFit/>
          </a:bodyPr>
          <a:lstStyle/>
          <a:p>
            <a:pPr defTabSz="456614">
              <a:lnSpc>
                <a:spcPct val="80000"/>
              </a:lnSpc>
              <a:spcAft>
                <a:spcPts val="600"/>
              </a:spcAft>
            </a:pPr>
            <a:r>
              <a:rPr lang="en-US" sz="1400" dirty="0">
                <a:solidFill>
                  <a:prstClr val="white"/>
                </a:solidFill>
                <a:latin typeface="Arial"/>
                <a:cs typeface="Arial"/>
              </a:rPr>
              <a:t>12/1/2016</a:t>
            </a:r>
          </a:p>
        </p:txBody>
      </p:sp>
    </p:spTree>
    <p:extLst>
      <p:ext uri="{BB962C8B-B14F-4D97-AF65-F5344CB8AC3E}">
        <p14:creationId xmlns:p14="http://schemas.microsoft.com/office/powerpoint/2010/main" val="243718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Legal Advice Disclaimer</a:t>
            </a:r>
            <a:r>
              <a:rPr lang="en-GB" b="1" dirty="0">
                <a:solidFill>
                  <a:schemeClr val="bg1"/>
                </a:solidFill>
              </a:rPr>
              <a:t/>
            </a:r>
            <a:br>
              <a:rPr lang="en-GB" b="1" dirty="0">
                <a:solidFill>
                  <a:schemeClr val="bg1"/>
                </a:solidFill>
              </a:rPr>
            </a:br>
            <a:endParaRPr lang="en-US" dirty="0"/>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solidFill>
                  <a:prstClr val="black">
                    <a:tint val="75000"/>
                  </a:prstClr>
                </a:solidFill>
              </a:rPr>
              <a:pPr/>
              <a:t>2</a:t>
            </a:fld>
            <a:endParaRPr lang="en-US" dirty="0">
              <a:solidFill>
                <a:prstClr val="black">
                  <a:tint val="75000"/>
                </a:prstClr>
              </a:solidFill>
            </a:endParaRPr>
          </a:p>
        </p:txBody>
      </p:sp>
      <p:sp>
        <p:nvSpPr>
          <p:cNvPr id="5" name="Content Placeholder 4"/>
          <p:cNvSpPr>
            <a:spLocks noGrp="1"/>
          </p:cNvSpPr>
          <p:nvPr>
            <p:ph idx="1"/>
          </p:nvPr>
        </p:nvSpPr>
        <p:spPr/>
        <p:txBody>
          <a:bodyPr/>
          <a:lstStyle/>
          <a:p>
            <a:pPr marL="0" lvl="0" indent="0" algn="ctr">
              <a:buNone/>
            </a:pPr>
            <a:endParaRPr lang="en-US" sz="2800" dirty="0">
              <a:latin typeface="Arial MT Bd" charset="0"/>
            </a:endParaRPr>
          </a:p>
          <a:p>
            <a:pPr marL="0" lvl="0" indent="0" algn="ctr">
              <a:buNone/>
            </a:pPr>
            <a:r>
              <a:rPr lang="en-US" sz="2400" dirty="0">
                <a:latin typeface="Arial MT Bd" charset="0"/>
              </a:rPr>
              <a:t>This presentation is intended for general information purposes and to stimulate discussion.  It does not constitute legal advice. Specific questions and requests for legal advice should be addressed to your legal counsel.</a:t>
            </a:r>
          </a:p>
          <a:p>
            <a:endParaRPr lang="en-US" dirty="0"/>
          </a:p>
        </p:txBody>
      </p:sp>
    </p:spTree>
    <p:extLst>
      <p:ext uri="{BB962C8B-B14F-4D97-AF65-F5344CB8AC3E}">
        <p14:creationId xmlns:p14="http://schemas.microsoft.com/office/powerpoint/2010/main" val="275071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0600" y="2908830"/>
            <a:ext cx="6248400" cy="53266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Industry Trends</a:t>
            </a:r>
          </a:p>
        </p:txBody>
      </p:sp>
      <p:sp>
        <p:nvSpPr>
          <p:cNvPr id="3" name="Date Placeholder 2"/>
          <p:cNvSpPr>
            <a:spLocks noGrp="1"/>
          </p:cNvSpPr>
          <p:nvPr>
            <p:ph type="dt" sz="half" idx="2"/>
          </p:nvPr>
        </p:nvSpPr>
        <p:spPr>
          <a:xfrm>
            <a:off x="7140549" y="6035675"/>
            <a:ext cx="1357180" cy="365125"/>
          </a:xfrm>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a:xfrm>
            <a:off x="8604367" y="6035675"/>
            <a:ext cx="466167" cy="365125"/>
          </a:xfrm>
        </p:spPr>
        <p:txBody>
          <a:bodyPr/>
          <a:lstStyle/>
          <a:p>
            <a:fld id="{BA35E049-1CAD-D944-B090-38CE1D4FB0D2}" type="slidenum">
              <a:rPr lang="en-US" smtClean="0">
                <a:solidFill>
                  <a:prstClr val="black">
                    <a:tint val="75000"/>
                  </a:prstClr>
                </a:solidFill>
              </a:rPr>
              <a:pPr/>
              <a:t>3</a:t>
            </a:fld>
            <a:endParaRPr lang="en-US" dirty="0">
              <a:solidFill>
                <a:prstClr val="black">
                  <a:tint val="75000"/>
                </a:prstClr>
              </a:solidFill>
            </a:endParaRPr>
          </a:p>
        </p:txBody>
      </p:sp>
      <p:sp>
        <p:nvSpPr>
          <p:cNvPr id="5" name="Content Placeholder 4"/>
          <p:cNvSpPr>
            <a:spLocks noGrp="1"/>
          </p:cNvSpPr>
          <p:nvPr>
            <p:ph idx="1"/>
          </p:nvPr>
        </p:nvSpPr>
        <p:spPr>
          <a:xfrm>
            <a:off x="457200" y="1143000"/>
            <a:ext cx="8229600" cy="5029200"/>
          </a:xfrm>
        </p:spPr>
        <p:txBody>
          <a:bodyPr/>
          <a:lstStyle/>
          <a:p>
            <a:r>
              <a:rPr lang="en-US" dirty="0"/>
              <a:t>The internet has fostered explosive growth of Human Cloud platforms</a:t>
            </a:r>
          </a:p>
          <a:p>
            <a:r>
              <a:rPr lang="en-US" dirty="0"/>
              <a:t>What is a Human Cloud platform?</a:t>
            </a:r>
          </a:p>
          <a:p>
            <a:pPr marL="399581" lvl="1" indent="0">
              <a:buNone/>
            </a:pPr>
            <a:r>
              <a:rPr lang="en-US" sz="1200" dirty="0"/>
              <a:t>The “Human Cloud” is a set of online platforms that enables buyers of labor and workers to complete work. Staffing Industry Analysts formally defines three human cloud categories: </a:t>
            </a:r>
          </a:p>
          <a:p>
            <a:pPr marL="399581" lvl="1" indent="0">
              <a:buNone/>
            </a:pPr>
            <a:endParaRPr lang="en-US" sz="1200" dirty="0"/>
          </a:p>
          <a:p>
            <a:pPr marL="571031" lvl="1" indent="-171450"/>
            <a:r>
              <a:rPr lang="en-US" dirty="0"/>
              <a:t>Online staffing platforms </a:t>
            </a:r>
          </a:p>
          <a:p>
            <a:pPr marL="399581" lvl="1" indent="0">
              <a:buNone/>
            </a:pPr>
            <a:endParaRPr lang="en-US" sz="1200" dirty="0"/>
          </a:p>
          <a:p>
            <a:pPr marL="571031" lvl="1" indent="-171450"/>
            <a:endParaRPr lang="en-US" sz="1200" dirty="0"/>
          </a:p>
          <a:p>
            <a:pPr marL="571031" lvl="1" indent="-171450"/>
            <a:endParaRPr lang="en-US" sz="1200" dirty="0"/>
          </a:p>
          <a:p>
            <a:pPr marL="571031" lvl="1" indent="-171450"/>
            <a:r>
              <a:rPr lang="en-US" dirty="0"/>
              <a:t>Online work services</a:t>
            </a:r>
          </a:p>
          <a:p>
            <a:pPr marL="399581" lvl="1" indent="0">
              <a:buNone/>
            </a:pPr>
            <a:endParaRPr lang="en-US" sz="1200" dirty="0"/>
          </a:p>
          <a:p>
            <a:pPr marL="571031" lvl="1" indent="-171450"/>
            <a:endParaRPr lang="en-US" sz="1200" dirty="0"/>
          </a:p>
          <a:p>
            <a:pPr marL="571031" lvl="1" indent="-171450"/>
            <a:r>
              <a:rPr lang="en-US" dirty="0"/>
              <a:t>Crowdsourcing</a:t>
            </a:r>
          </a:p>
          <a:p>
            <a:pPr marL="399581" lvl="1" indent="0">
              <a:buNone/>
            </a:pPr>
            <a:endParaRPr lang="en-US" sz="1200" dirty="0"/>
          </a:p>
          <a:p>
            <a:pPr marL="0" indent="0">
              <a:buNone/>
            </a:pPr>
            <a:endParaRPr lang="en-US" sz="1050" dirty="0"/>
          </a:p>
          <a:p>
            <a:r>
              <a:rPr lang="en-US" dirty="0"/>
              <a:t>The Numbers</a:t>
            </a:r>
          </a:p>
          <a:p>
            <a:pPr lvl="1"/>
            <a:r>
              <a:rPr lang="en-US" sz="1200" dirty="0"/>
              <a:t>In 2015 approx. 27B of spend was processed through all Human Cloud platforms</a:t>
            </a:r>
          </a:p>
          <a:p>
            <a:pPr lvl="1"/>
            <a:r>
              <a:rPr lang="en-US" sz="1200" dirty="0"/>
              <a:t>In 2015 approx. 4.4B of spend was processed through On-line Staffing platforms </a:t>
            </a:r>
          </a:p>
          <a:p>
            <a:pPr lvl="1"/>
            <a:r>
              <a:rPr lang="en-US" sz="1200" b="1" i="1" dirty="0"/>
              <a:t>By 2020 it is expected that 15B will be processed through On-line Staffing platforms alone</a:t>
            </a:r>
          </a:p>
          <a:p>
            <a:pPr marL="456665" lvl="1" indent="0">
              <a:buNone/>
            </a:pPr>
            <a:endParaRPr lang="en-US" dirty="0"/>
          </a:p>
          <a:p>
            <a:pPr marL="0" indent="0">
              <a:buNone/>
            </a:pPr>
            <a:endParaRPr lang="en-US" dirty="0"/>
          </a:p>
          <a:p>
            <a:endParaRPr lang="en-US" dirty="0"/>
          </a:p>
          <a:p>
            <a:endParaRPr lang="en-US" dirty="0"/>
          </a:p>
          <a:p>
            <a:pPr marL="0" indent="0">
              <a:buNone/>
            </a:pPr>
            <a:endParaRPr lang="en-US" sz="1200" dirty="0"/>
          </a:p>
          <a:p>
            <a:pPr marL="0" indent="0">
              <a:buNone/>
            </a:pPr>
            <a:r>
              <a:rPr lang="en-US" dirty="0"/>
              <a:t>										</a:t>
            </a:r>
            <a:r>
              <a:rPr lang="en-US" sz="800" dirty="0"/>
              <a:t>* Source - Intuit 2016 Study on the on-demand economy</a:t>
            </a:r>
          </a:p>
          <a:p>
            <a:pPr marL="0" indent="0">
              <a:buNone/>
            </a:pPr>
            <a:endParaRPr lang="en-US" dirty="0"/>
          </a:p>
          <a:p>
            <a:pPr marL="913331" lvl="2"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387" y="4431595"/>
            <a:ext cx="990599" cy="29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4404302"/>
            <a:ext cx="1431838" cy="31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997" y="4288715"/>
            <a:ext cx="1236203" cy="44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387" y="3752368"/>
            <a:ext cx="838200" cy="34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9058" y="3777430"/>
            <a:ext cx="414594" cy="29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5072" y="3678284"/>
            <a:ext cx="682052"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93" y="3025153"/>
            <a:ext cx="1082185" cy="30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3878" y="3012143"/>
            <a:ext cx="1208708" cy="32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74196" y="3074959"/>
            <a:ext cx="1083803" cy="20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73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is fueling the growth?</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p:cNvSpPr>
            <a:spLocks noGrp="1"/>
          </p:cNvSpPr>
          <p:nvPr>
            <p:ph idx="1"/>
          </p:nvPr>
        </p:nvSpPr>
        <p:spPr/>
        <p:txBody>
          <a:bodyPr/>
          <a:lstStyle/>
          <a:p>
            <a:r>
              <a:rPr lang="en-US" sz="2200" b="1" dirty="0"/>
              <a:t>From the worker’s perspective</a:t>
            </a:r>
          </a:p>
          <a:p>
            <a:pPr lvl="1"/>
            <a:r>
              <a:rPr lang="en-US" sz="1600" dirty="0"/>
              <a:t>The proliferation of online staffing platforms and access to opportunities</a:t>
            </a:r>
          </a:p>
          <a:p>
            <a:pPr lvl="1"/>
            <a:r>
              <a:rPr lang="en-US" sz="1600" dirty="0"/>
              <a:t>Ability to easily earn money and/or supplement existing income</a:t>
            </a:r>
          </a:p>
          <a:p>
            <a:pPr lvl="1"/>
            <a:r>
              <a:rPr lang="en-US" sz="1600" dirty="0"/>
              <a:t>Non-traditional work options provide for greater work/life balance and flexibility</a:t>
            </a:r>
          </a:p>
          <a:p>
            <a:pPr lvl="1"/>
            <a:r>
              <a:rPr lang="en-US" sz="1600" dirty="0"/>
              <a:t>Allows workers to create and control their own schedule</a:t>
            </a:r>
          </a:p>
          <a:p>
            <a:pPr lvl="1"/>
            <a:r>
              <a:rPr lang="en-US" sz="1600" dirty="0"/>
              <a:t>Satisfies the desire to be one’s own boss</a:t>
            </a:r>
          </a:p>
          <a:p>
            <a:pPr lvl="2"/>
            <a:endParaRPr lang="en-US" dirty="0"/>
          </a:p>
          <a:p>
            <a:pPr lvl="1"/>
            <a:endParaRPr lang="en-US" dirty="0"/>
          </a:p>
          <a:p>
            <a:r>
              <a:rPr lang="en-US" sz="2200" b="1" dirty="0"/>
              <a:t>From the buyer’s perspective</a:t>
            </a:r>
          </a:p>
          <a:p>
            <a:pPr lvl="1"/>
            <a:r>
              <a:rPr lang="en-US" sz="1600" dirty="0"/>
              <a:t>Ability to build a safe flexible “Labor as a Service” workforce</a:t>
            </a:r>
          </a:p>
          <a:p>
            <a:pPr lvl="1"/>
            <a:r>
              <a:rPr lang="en-US" sz="1600" dirty="0"/>
              <a:t>The proliferation of digital mediums such as FMS and VMS systems</a:t>
            </a:r>
          </a:p>
          <a:p>
            <a:pPr lvl="1"/>
            <a:r>
              <a:rPr lang="en-US" sz="1600" dirty="0"/>
              <a:t>Allows buyers to focus on their core competency</a:t>
            </a:r>
          </a:p>
          <a:p>
            <a:pPr lvl="1"/>
            <a:r>
              <a:rPr lang="en-US" sz="1600" dirty="0"/>
              <a:t>Agent of record services provided by FMS companies, like OnForce minimizes legal risk</a:t>
            </a:r>
          </a:p>
          <a:p>
            <a:endParaRPr lang="en-US" dirty="0"/>
          </a:p>
        </p:txBody>
      </p:sp>
    </p:spTree>
    <p:extLst>
      <p:ext uri="{BB962C8B-B14F-4D97-AF65-F5344CB8AC3E}">
        <p14:creationId xmlns:p14="http://schemas.microsoft.com/office/powerpoint/2010/main" val="290418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solidFill>
                  <a:prstClr val="black">
                    <a:tint val="75000"/>
                  </a:prstClr>
                </a:solidFill>
              </a:rPr>
              <a:pPr/>
              <a:t>5</a:t>
            </a:fld>
            <a:endParaRPr lang="en-US" dirty="0">
              <a:solidFill>
                <a:prstClr val="black">
                  <a:tint val="75000"/>
                </a:prstClr>
              </a:solidFill>
            </a:endParaRPr>
          </a:p>
        </p:txBody>
      </p:sp>
      <p:sp>
        <p:nvSpPr>
          <p:cNvPr id="5" name="Content Placeholder 4"/>
          <p:cNvSpPr>
            <a:spLocks noGrp="1"/>
          </p:cNvSpPr>
          <p:nvPr>
            <p:ph idx="1"/>
          </p:nvPr>
        </p:nvSpPr>
        <p:spPr>
          <a:xfrm>
            <a:off x="457200" y="1219200"/>
            <a:ext cx="8229600" cy="4889290"/>
          </a:xfrm>
        </p:spPr>
        <p:txBody>
          <a:bodyPr/>
          <a:lstStyle/>
          <a:p>
            <a:pPr marL="0" indent="0">
              <a:buNone/>
            </a:pPr>
            <a:r>
              <a:rPr lang="en-US" dirty="0"/>
              <a:t>Though the tides are changing, there is still a perceived high risk when using IC labor for both the buyers and the professionals.</a:t>
            </a:r>
          </a:p>
          <a:p>
            <a:r>
              <a:rPr lang="en-US" b="1" dirty="0"/>
              <a:t>Buyer</a:t>
            </a:r>
          </a:p>
          <a:p>
            <a:pPr lvl="1"/>
            <a:r>
              <a:rPr lang="en-US" sz="1600" dirty="0"/>
              <a:t>Legal Risk</a:t>
            </a:r>
          </a:p>
          <a:p>
            <a:pPr lvl="2"/>
            <a:r>
              <a:rPr lang="en-US" sz="1400" dirty="0"/>
              <a:t>Misclassification/Co-employment</a:t>
            </a:r>
          </a:p>
          <a:p>
            <a:pPr lvl="2"/>
            <a:r>
              <a:rPr lang="en-US" sz="1400" dirty="0"/>
              <a:t>Background checked workers</a:t>
            </a:r>
          </a:p>
          <a:p>
            <a:pPr lvl="2"/>
            <a:r>
              <a:rPr lang="en-US" sz="1400" dirty="0"/>
              <a:t>Lack of insurance (WC, E&amp;O, GL)</a:t>
            </a:r>
          </a:p>
          <a:p>
            <a:pPr marL="456665" lvl="1" indent="0">
              <a:buNone/>
            </a:pPr>
            <a:endParaRPr lang="en-US" sz="1200" b="1" dirty="0"/>
          </a:p>
          <a:p>
            <a:pPr lvl="1"/>
            <a:r>
              <a:rPr lang="en-US" sz="1600" dirty="0"/>
              <a:t>Operational Risk</a:t>
            </a:r>
          </a:p>
          <a:p>
            <a:pPr lvl="2"/>
            <a:r>
              <a:rPr lang="en-US" sz="1400" dirty="0"/>
              <a:t>Inconsistent work quality</a:t>
            </a:r>
          </a:p>
          <a:p>
            <a:pPr lvl="2"/>
            <a:r>
              <a:rPr lang="en-US" sz="1400" dirty="0"/>
              <a:t>Site access control and visibility </a:t>
            </a:r>
          </a:p>
          <a:p>
            <a:pPr lvl="2"/>
            <a:r>
              <a:rPr lang="en-US" sz="1400" dirty="0"/>
              <a:t>Ability to manage the work without increasing misclassification risk</a:t>
            </a:r>
          </a:p>
          <a:p>
            <a:pPr marL="0" indent="0">
              <a:buNone/>
            </a:pPr>
            <a:endParaRPr lang="en-US" sz="800" b="1" dirty="0"/>
          </a:p>
          <a:p>
            <a:r>
              <a:rPr lang="en-US" b="1" dirty="0"/>
              <a:t>Professional</a:t>
            </a:r>
          </a:p>
          <a:p>
            <a:pPr lvl="1"/>
            <a:r>
              <a:rPr lang="en-US" sz="1600" dirty="0"/>
              <a:t>Lack of worker’s compensation insurance</a:t>
            </a:r>
          </a:p>
          <a:p>
            <a:pPr lvl="1"/>
            <a:r>
              <a:rPr lang="en-US" sz="1600" dirty="0"/>
              <a:t>Inconsistent levels of work</a:t>
            </a:r>
          </a:p>
          <a:p>
            <a:pPr lvl="1"/>
            <a:r>
              <a:rPr lang="en-US" sz="1600" dirty="0"/>
              <a:t>Timely or guaranteed payment for work completed</a:t>
            </a:r>
          </a:p>
          <a:p>
            <a:pPr lvl="1"/>
            <a:endParaRPr lang="en-US" sz="1000" dirty="0"/>
          </a:p>
          <a:p>
            <a:pPr marL="0" indent="0">
              <a:buNone/>
            </a:pPr>
            <a:r>
              <a:rPr lang="en-US" sz="2400" dirty="0"/>
              <a:t>	</a:t>
            </a:r>
          </a:p>
          <a:p>
            <a:pPr lvl="1"/>
            <a:endParaRPr lang="en-US" sz="2000" dirty="0"/>
          </a:p>
          <a:p>
            <a:pPr lvl="1"/>
            <a:endParaRPr lang="en-US" sz="2000" dirty="0"/>
          </a:p>
          <a:p>
            <a:pPr marL="456665" lvl="1" indent="0">
              <a:buNone/>
            </a:pPr>
            <a:endParaRPr lang="en-US" dirty="0"/>
          </a:p>
          <a:p>
            <a:pPr lvl="1"/>
            <a:endParaRPr lang="en-US" dirty="0"/>
          </a:p>
        </p:txBody>
      </p:sp>
    </p:spTree>
    <p:extLst>
      <p:ext uri="{BB962C8B-B14F-4D97-AF65-F5344CB8AC3E}">
        <p14:creationId xmlns:p14="http://schemas.microsoft.com/office/powerpoint/2010/main" val="60466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solidFill>
                  <a:prstClr val="black">
                    <a:tint val="75000"/>
                  </a:prstClr>
                </a:solidFill>
              </a:rPr>
              <a:pPr/>
              <a:t>6</a:t>
            </a:fld>
            <a:endParaRPr lang="en-US" dirty="0">
              <a:solidFill>
                <a:prstClr val="black">
                  <a:tint val="75000"/>
                </a:prstClr>
              </a:solidFill>
            </a:endParaRPr>
          </a:p>
        </p:txBody>
      </p:sp>
      <p:sp>
        <p:nvSpPr>
          <p:cNvPr id="5" name="Content Placeholder 4"/>
          <p:cNvSpPr>
            <a:spLocks noGrp="1"/>
          </p:cNvSpPr>
          <p:nvPr>
            <p:ph idx="1"/>
          </p:nvPr>
        </p:nvSpPr>
        <p:spPr/>
        <p:txBody>
          <a:bodyPr/>
          <a:lstStyle/>
          <a:p>
            <a:r>
              <a:rPr lang="en-US" b="1" dirty="0"/>
              <a:t>Buyer</a:t>
            </a:r>
          </a:p>
          <a:p>
            <a:pPr lvl="1"/>
            <a:r>
              <a:rPr lang="en-US" sz="1600" dirty="0"/>
              <a:t>Using a FMS system or third party to engage IC professionals</a:t>
            </a:r>
          </a:p>
          <a:p>
            <a:pPr lvl="1"/>
            <a:r>
              <a:rPr lang="en-US" sz="1600" dirty="0"/>
              <a:t>Understand and apply the three principal tests used by Federal and State agencies</a:t>
            </a:r>
          </a:p>
          <a:p>
            <a:pPr lvl="1"/>
            <a:r>
              <a:rPr lang="en-US" sz="1600" dirty="0"/>
              <a:t>FMS funded WC, E&amp;O and GL Insurance</a:t>
            </a:r>
          </a:p>
          <a:p>
            <a:pPr lvl="1"/>
            <a:r>
              <a:rPr lang="en-US" sz="1600" dirty="0"/>
              <a:t>Ability to build private network of quality proven professionals</a:t>
            </a:r>
          </a:p>
          <a:p>
            <a:pPr lvl="1"/>
            <a:r>
              <a:rPr lang="en-US" sz="1600" dirty="0"/>
              <a:t>Ample work opportunities for the IC from a variety of buyers</a:t>
            </a:r>
          </a:p>
          <a:p>
            <a:endParaRPr lang="en-US" dirty="0"/>
          </a:p>
          <a:p>
            <a:r>
              <a:rPr lang="en-US" b="1" dirty="0"/>
              <a:t>Professional</a:t>
            </a:r>
          </a:p>
          <a:p>
            <a:pPr lvl="1"/>
            <a:r>
              <a:rPr lang="en-US" sz="1600" dirty="0"/>
              <a:t>Using Freelance Management Systems (FMS) to find opportunities</a:t>
            </a:r>
          </a:p>
          <a:p>
            <a:pPr lvl="1"/>
            <a:r>
              <a:rPr lang="en-US" sz="1600" dirty="0"/>
              <a:t>FMS funded WC, E&amp;O and GL Insurance</a:t>
            </a:r>
          </a:p>
          <a:p>
            <a:pPr lvl="1"/>
            <a:r>
              <a:rPr lang="en-US" sz="1600" dirty="0"/>
              <a:t>Guaranteed payment when work is completed as requested</a:t>
            </a:r>
          </a:p>
          <a:p>
            <a:pPr lvl="1"/>
            <a:r>
              <a:rPr lang="en-US" sz="1600" dirty="0"/>
              <a:t>Ability to be included in private networks and experience a higher reuse rate</a:t>
            </a:r>
          </a:p>
          <a:p>
            <a:pPr lvl="1"/>
            <a:endParaRPr lang="en-US" dirty="0"/>
          </a:p>
          <a:p>
            <a:pPr lvl="1"/>
            <a:endParaRPr lang="en-US" dirty="0"/>
          </a:p>
        </p:txBody>
      </p:sp>
    </p:spTree>
    <p:extLst>
      <p:ext uri="{BB962C8B-B14F-4D97-AF65-F5344CB8AC3E}">
        <p14:creationId xmlns:p14="http://schemas.microsoft.com/office/powerpoint/2010/main" val="217252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a:t>
            </a:r>
          </a:p>
        </p:txBody>
      </p:sp>
      <p:sp>
        <p:nvSpPr>
          <p:cNvPr id="3" name="Date Placeholder 2"/>
          <p:cNvSpPr>
            <a:spLocks noGrp="1"/>
          </p:cNvSpPr>
          <p:nvPr>
            <p:ph type="dt" sz="half" idx="2"/>
          </p:nvPr>
        </p:nvSpPr>
        <p:spPr/>
        <p:txBody>
          <a:bodyPr/>
          <a:lstStyle/>
          <a:p>
            <a:fld id="{0DEC6B71-1BC1-CB4A-94E4-3B76974A1D71}" type="datetime4">
              <a:rPr lang="en-US" smtClean="0"/>
              <a:pPr/>
              <a:t>December 2, 2016</a:t>
            </a:fld>
            <a:endParaRPr lang="en-US" dirty="0"/>
          </a:p>
        </p:txBody>
      </p:sp>
      <p:sp>
        <p:nvSpPr>
          <p:cNvPr id="4" name="Slide Number Placeholder 3"/>
          <p:cNvSpPr>
            <a:spLocks noGrp="1"/>
          </p:cNvSpPr>
          <p:nvPr>
            <p:ph type="sldNum" sz="quarter" idx="4"/>
          </p:nvPr>
        </p:nvSpPr>
        <p:spPr/>
        <p:txBody>
          <a:bodyPr/>
          <a:lstStyle/>
          <a:p>
            <a:fld id="{BA35E049-1CAD-D944-B090-38CE1D4FB0D2}" type="slidenum">
              <a:rPr lang="en-US" smtClean="0">
                <a:solidFill>
                  <a:prstClr val="black">
                    <a:tint val="75000"/>
                  </a:prstClr>
                </a:solidFill>
              </a:rPr>
              <a:pPr/>
              <a:t>7</a:t>
            </a:fld>
            <a:endParaRPr lang="en-US" dirty="0">
              <a:solidFill>
                <a:prstClr val="black">
                  <a:tint val="75000"/>
                </a:prstClr>
              </a:solidFill>
            </a:endParaRPr>
          </a:p>
        </p:txBody>
      </p:sp>
      <p:sp>
        <p:nvSpPr>
          <p:cNvPr id="5" name="Content Placeholder 4"/>
          <p:cNvSpPr>
            <a:spLocks noGrp="1"/>
          </p:cNvSpPr>
          <p:nvPr>
            <p:ph idx="1"/>
          </p:nvPr>
        </p:nvSpPr>
        <p:spPr/>
        <p:txBody>
          <a:bodyPr/>
          <a:lstStyle/>
          <a:p>
            <a:r>
              <a:rPr lang="en-US" dirty="0"/>
              <a:t>How has the growth of Human Cloud Platforms impacted your business?</a:t>
            </a:r>
          </a:p>
          <a:p>
            <a:r>
              <a:rPr lang="en-US" dirty="0"/>
              <a:t>What has been your experience working with online staffing platforms?</a:t>
            </a:r>
          </a:p>
          <a:p>
            <a:r>
              <a:rPr lang="en-US" dirty="0"/>
              <a:t>How often does the topic of misclassification come up with your clients?</a:t>
            </a:r>
          </a:p>
          <a:p>
            <a:r>
              <a:rPr lang="en-US" dirty="0"/>
              <a:t>How often does the topic of worker insurance come up with your clients?</a:t>
            </a:r>
          </a:p>
          <a:p>
            <a:r>
              <a:rPr lang="en-US" dirty="0"/>
              <a:t>Are you seeing a trend toward IC labor being a more acceptable option?</a:t>
            </a:r>
          </a:p>
          <a:p>
            <a:r>
              <a:rPr lang="en-US" dirty="0"/>
              <a:t>What is the biggest gap you see between online staffing and your business?</a:t>
            </a:r>
          </a:p>
        </p:txBody>
      </p:sp>
    </p:spTree>
    <p:extLst>
      <p:ext uri="{BB962C8B-B14F-4D97-AF65-F5344CB8AC3E}">
        <p14:creationId xmlns:p14="http://schemas.microsoft.com/office/powerpoint/2010/main" val="324826819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1281</TotalTime>
  <Words>538</Words>
  <Application>Microsoft Macintosh PowerPoint</Application>
  <PresentationFormat>On-screen Show (4:3)</PresentationFormat>
  <Paragraphs>96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Legal Advice Disclaimer </vt:lpstr>
      <vt:lpstr>Industry Trends</vt:lpstr>
      <vt:lpstr>What else is fueling the growth?</vt:lpstr>
      <vt:lpstr>Risk</vt:lpstr>
      <vt:lpstr>Risk Mitigation</vt:lpstr>
      <vt:lpstr>Discussion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Anthony</dc:creator>
  <cp:lastModifiedBy>Stephanie Williams</cp:lastModifiedBy>
  <cp:revision>40</cp:revision>
  <dcterms:created xsi:type="dcterms:W3CDTF">2016-11-17T14:21:56Z</dcterms:created>
  <dcterms:modified xsi:type="dcterms:W3CDTF">2016-12-02T08:11:52Z</dcterms:modified>
</cp:coreProperties>
</file>