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handoutMasterIdLst>
    <p:handoutMasterId r:id="rId9"/>
  </p:handoutMasterIdLst>
  <p:sldIdLst>
    <p:sldId id="725" r:id="rId2"/>
    <p:sldId id="770" r:id="rId3"/>
    <p:sldId id="771" r:id="rId4"/>
    <p:sldId id="773" r:id="rId5"/>
    <p:sldId id="769" r:id="rId6"/>
    <p:sldId id="768" r:id="rId7"/>
  </p:sldIdLst>
  <p:sldSz cx="10058400" cy="7772400"/>
  <p:notesSz cx="6400800" cy="86868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C32"/>
    <a:srgbClr val="82C441"/>
    <a:srgbClr val="8D8D8D"/>
    <a:srgbClr val="C3009E"/>
    <a:srgbClr val="4C5CC5"/>
    <a:srgbClr val="80E0D3"/>
    <a:srgbClr val="B4008C"/>
    <a:srgbClr val="3B44B8"/>
    <a:srgbClr val="C30041"/>
    <a:srgbClr val="0CC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5" autoAdjust="0"/>
    <p:restoredTop sz="81895" autoAdjust="0"/>
  </p:normalViewPr>
  <p:slideViewPr>
    <p:cSldViewPr snapToGrid="0" snapToObjects="1">
      <p:cViewPr varScale="1">
        <p:scale>
          <a:sx n="76" d="100"/>
          <a:sy n="76" d="100"/>
        </p:scale>
        <p:origin x="-2136" y="-120"/>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5798" tIns="42899" rIns="85798" bIns="42899" rtlCol="0"/>
          <a:lstStyle>
            <a:lvl1pPr algn="l">
              <a:defRPr sz="1100"/>
            </a:lvl1pPr>
          </a:lstStyle>
          <a:p>
            <a:endParaRPr lang="en-US"/>
          </a:p>
        </p:txBody>
      </p:sp>
      <p:sp>
        <p:nvSpPr>
          <p:cNvPr id="3" name="Date Placeholder 2"/>
          <p:cNvSpPr>
            <a:spLocks noGrp="1"/>
          </p:cNvSpPr>
          <p:nvPr>
            <p:ph type="dt" sz="quarter" idx="1"/>
          </p:nvPr>
        </p:nvSpPr>
        <p:spPr>
          <a:xfrm>
            <a:off x="3625639" y="0"/>
            <a:ext cx="2773680" cy="434340"/>
          </a:xfrm>
          <a:prstGeom prst="rect">
            <a:avLst/>
          </a:prstGeom>
        </p:spPr>
        <p:txBody>
          <a:bodyPr vert="horz" lIns="85798" tIns="42899" rIns="85798" bIns="42899" rtlCol="0"/>
          <a:lstStyle>
            <a:lvl1pPr algn="r">
              <a:defRPr sz="1100"/>
            </a:lvl1pPr>
          </a:lstStyle>
          <a:p>
            <a:fld id="{4F24F4C9-C746-3D48-BAA7-E82A23DE5780}" type="datetimeFigureOut">
              <a:rPr lang="en-US" smtClean="0"/>
              <a:pPr/>
              <a:t>12/2/16</a:t>
            </a:fld>
            <a:endParaRPr lang="en-US"/>
          </a:p>
        </p:txBody>
      </p:sp>
      <p:sp>
        <p:nvSpPr>
          <p:cNvPr id="4" name="Footer Placeholder 3"/>
          <p:cNvSpPr>
            <a:spLocks noGrp="1"/>
          </p:cNvSpPr>
          <p:nvPr>
            <p:ph type="ftr" sz="quarter" idx="2"/>
          </p:nvPr>
        </p:nvSpPr>
        <p:spPr>
          <a:xfrm>
            <a:off x="0" y="8250953"/>
            <a:ext cx="2773680" cy="434340"/>
          </a:xfrm>
          <a:prstGeom prst="rect">
            <a:avLst/>
          </a:prstGeom>
        </p:spPr>
        <p:txBody>
          <a:bodyPr vert="horz" lIns="85798" tIns="42899" rIns="85798" bIns="42899" rtlCol="0" anchor="b"/>
          <a:lstStyle>
            <a:lvl1pPr algn="l">
              <a:defRPr sz="1100"/>
            </a:lvl1pPr>
          </a:lstStyle>
          <a:p>
            <a:endParaRPr lang="en-US"/>
          </a:p>
        </p:txBody>
      </p:sp>
      <p:sp>
        <p:nvSpPr>
          <p:cNvPr id="5" name="Slide Number Placeholder 4"/>
          <p:cNvSpPr>
            <a:spLocks noGrp="1"/>
          </p:cNvSpPr>
          <p:nvPr>
            <p:ph type="sldNum" sz="quarter" idx="3"/>
          </p:nvPr>
        </p:nvSpPr>
        <p:spPr>
          <a:xfrm>
            <a:off x="3625639" y="8250953"/>
            <a:ext cx="2773680" cy="434340"/>
          </a:xfrm>
          <a:prstGeom prst="rect">
            <a:avLst/>
          </a:prstGeom>
        </p:spPr>
        <p:txBody>
          <a:bodyPr vert="horz" lIns="85798" tIns="42899" rIns="85798" bIns="42899" rtlCol="0" anchor="b"/>
          <a:lstStyle>
            <a:lvl1pPr algn="r">
              <a:defRPr sz="1100"/>
            </a:lvl1pPr>
          </a:lstStyle>
          <a:p>
            <a:fld id="{1D919AC1-8302-EF43-86BB-8266F5329FFE}" type="slidenum">
              <a:rPr lang="en-US" smtClean="0"/>
              <a:pPr/>
              <a:t>‹#›</a:t>
            </a:fld>
            <a:endParaRPr lang="en-US"/>
          </a:p>
        </p:txBody>
      </p:sp>
    </p:spTree>
    <p:extLst>
      <p:ext uri="{BB962C8B-B14F-4D97-AF65-F5344CB8AC3E}">
        <p14:creationId xmlns:p14="http://schemas.microsoft.com/office/powerpoint/2010/main" val="9137282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5798" tIns="42899" rIns="85798" bIns="42899" rtlCol="0"/>
          <a:lstStyle>
            <a:lvl1pPr algn="l">
              <a:defRPr sz="11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5798" tIns="42899" rIns="85798" bIns="42899" rtlCol="0"/>
          <a:lstStyle>
            <a:lvl1pPr algn="r">
              <a:defRPr sz="1100"/>
            </a:lvl1pPr>
          </a:lstStyle>
          <a:p>
            <a:fld id="{43809F05-7FBB-8542-8D7D-ADC211F2D796}" type="datetimeFigureOut">
              <a:rPr lang="en-US" smtClean="0"/>
              <a:pPr/>
              <a:t>12/2/16</a:t>
            </a:fld>
            <a:endParaRPr lang="en-US"/>
          </a:p>
        </p:txBody>
      </p:sp>
      <p:sp>
        <p:nvSpPr>
          <p:cNvPr id="4" name="Slide Image Placeholder 3"/>
          <p:cNvSpPr>
            <a:spLocks noGrp="1" noRot="1" noChangeAspect="1"/>
          </p:cNvSpPr>
          <p:nvPr>
            <p:ph type="sldImg" idx="2"/>
          </p:nvPr>
        </p:nvSpPr>
        <p:spPr>
          <a:xfrm>
            <a:off x="1093788" y="652463"/>
            <a:ext cx="4213225" cy="3257550"/>
          </a:xfrm>
          <a:prstGeom prst="rect">
            <a:avLst/>
          </a:prstGeom>
          <a:noFill/>
          <a:ln w="12700">
            <a:solidFill>
              <a:prstClr val="black"/>
            </a:solidFill>
          </a:ln>
        </p:spPr>
        <p:txBody>
          <a:bodyPr vert="horz" lIns="85798" tIns="42899" rIns="85798" bIns="42899"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5798" tIns="42899" rIns="85798" bIns="428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3"/>
            <a:ext cx="2773680" cy="434340"/>
          </a:xfrm>
          <a:prstGeom prst="rect">
            <a:avLst/>
          </a:prstGeom>
        </p:spPr>
        <p:txBody>
          <a:bodyPr vert="horz" lIns="85798" tIns="42899" rIns="85798" bIns="42899" rtlCol="0" anchor="b"/>
          <a:lstStyle>
            <a:lvl1pPr algn="l">
              <a:defRPr sz="1100"/>
            </a:lvl1pPr>
          </a:lstStyle>
          <a:p>
            <a:endParaRPr lang="en-US"/>
          </a:p>
        </p:txBody>
      </p:sp>
      <p:sp>
        <p:nvSpPr>
          <p:cNvPr id="7" name="Slide Number Placeholder 6"/>
          <p:cNvSpPr>
            <a:spLocks noGrp="1"/>
          </p:cNvSpPr>
          <p:nvPr>
            <p:ph type="sldNum" sz="quarter" idx="5"/>
          </p:nvPr>
        </p:nvSpPr>
        <p:spPr>
          <a:xfrm>
            <a:off x="3625639" y="8250953"/>
            <a:ext cx="2773680" cy="434340"/>
          </a:xfrm>
          <a:prstGeom prst="rect">
            <a:avLst/>
          </a:prstGeom>
        </p:spPr>
        <p:txBody>
          <a:bodyPr vert="horz" lIns="85798" tIns="42899" rIns="85798" bIns="42899" rtlCol="0" anchor="b"/>
          <a:lstStyle>
            <a:lvl1pPr algn="r">
              <a:defRPr sz="1100"/>
            </a:lvl1pPr>
          </a:lstStyle>
          <a:p>
            <a:fld id="{8FD5A453-75EB-9448-AAC2-7E9D86162282}" type="slidenum">
              <a:rPr lang="en-US" smtClean="0"/>
              <a:pPr/>
              <a:t>‹#›</a:t>
            </a:fld>
            <a:endParaRPr lang="en-US"/>
          </a:p>
        </p:txBody>
      </p:sp>
    </p:spTree>
    <p:extLst>
      <p:ext uri="{BB962C8B-B14F-4D97-AF65-F5344CB8AC3E}">
        <p14:creationId xmlns:p14="http://schemas.microsoft.com/office/powerpoint/2010/main" val="3332101334"/>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business world is changing. They way work is addressed</a:t>
            </a:r>
            <a:r>
              <a:rPr lang="en-US" baseline="0" dirty="0"/>
              <a:t> and</a:t>
            </a:r>
            <a:r>
              <a:rPr lang="en-US" dirty="0"/>
              <a:t> the way work is done have been transformed.</a:t>
            </a:r>
          </a:p>
          <a:p>
            <a:endParaRPr lang="en-US" dirty="0"/>
          </a:p>
          <a:p>
            <a:r>
              <a:rPr lang="en-US" dirty="0"/>
              <a:t>Across</a:t>
            </a:r>
            <a:r>
              <a:rPr lang="en-US" baseline="0" dirty="0"/>
              <a:t> the world, the traditional notions of labor, work and talent are being altered. As global competition for market share increases, executives need new, more adaptive strategies to propel their companies to the next level of performance.</a:t>
            </a:r>
          </a:p>
          <a:p>
            <a:endParaRPr lang="en-US" baseline="0" dirty="0"/>
          </a:p>
          <a:p>
            <a:r>
              <a:rPr lang="en-US" baseline="0" dirty="0"/>
              <a:t>The winners will be agile organizations increasingly reliant on non-employee talent. The emergence of the ‘gig economy’ </a:t>
            </a:r>
            <a:r>
              <a:rPr lang="mr-IN" baseline="0" dirty="0"/>
              <a:t>–</a:t>
            </a:r>
            <a:r>
              <a:rPr lang="en-US" baseline="0" dirty="0"/>
              <a:t> with its capabilities for on-demand staffing and access to real-time talent </a:t>
            </a:r>
            <a:r>
              <a:rPr lang="mr-IN" baseline="0" dirty="0"/>
              <a:t>–</a:t>
            </a:r>
            <a:r>
              <a:rPr lang="en-US" baseline="0" dirty="0"/>
              <a:t> is both a </a:t>
            </a:r>
            <a:r>
              <a:rPr lang="en-US" b="1" baseline="0" dirty="0"/>
              <a:t>reflection</a:t>
            </a:r>
            <a:r>
              <a:rPr lang="en-US" baseline="0" dirty="0"/>
              <a:t> and a </a:t>
            </a:r>
            <a:r>
              <a:rPr lang="en-US" b="1" baseline="0" dirty="0"/>
              <a:t>driver </a:t>
            </a:r>
            <a:r>
              <a:rPr lang="en-US" baseline="0" dirty="0"/>
              <a:t>of this </a:t>
            </a:r>
            <a:r>
              <a:rPr lang="en-US" b="1" baseline="0" dirty="0"/>
              <a:t>new world of work</a:t>
            </a:r>
            <a:r>
              <a:rPr lang="en-US" baseline="0" dirty="0"/>
              <a:t>.</a:t>
            </a:r>
            <a:endParaRPr lang="en-US" dirty="0"/>
          </a:p>
        </p:txBody>
      </p:sp>
      <p:sp>
        <p:nvSpPr>
          <p:cNvPr id="4" name="Slide Number Placeholder 3"/>
          <p:cNvSpPr>
            <a:spLocks noGrp="1"/>
          </p:cNvSpPr>
          <p:nvPr>
            <p:ph type="sldNum" sz="quarter" idx="10"/>
          </p:nvPr>
        </p:nvSpPr>
        <p:spPr/>
        <p:txBody>
          <a:bodyPr/>
          <a:lstStyle/>
          <a:p>
            <a:fld id="{351D16E7-A51E-E44E-9EFE-90050028134F}" type="slidenum">
              <a:rPr lang="en-US" smtClean="0"/>
              <a:t>2</a:t>
            </a:fld>
            <a:endParaRPr lang="en-US"/>
          </a:p>
        </p:txBody>
      </p:sp>
    </p:spTree>
    <p:extLst>
      <p:ext uri="{BB962C8B-B14F-4D97-AF65-F5344CB8AC3E}">
        <p14:creationId xmlns:p14="http://schemas.microsoft.com/office/powerpoint/2010/main" val="161125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57982">
              <a:defRPr/>
            </a:pPr>
            <a:r>
              <a:rPr lang="en-US" sz="1100" dirty="0"/>
              <a:t>As of May 2015, 15.5 million people in the U.S. were </a:t>
            </a:r>
            <a:r>
              <a:rPr lang="en-US" sz="1100" b="1" dirty="0"/>
              <a:t>self-employed,</a:t>
            </a:r>
            <a:r>
              <a:rPr lang="en-US" sz="1100" dirty="0"/>
              <a:t> according to the Bureau of Labor Statistics-an increase of roughly 1million since May 2014. That number is expected to keep growing at a steady clip. </a:t>
            </a:r>
          </a:p>
          <a:p>
            <a:pPr defTabSz="857982">
              <a:defRPr/>
            </a:pPr>
            <a:endParaRPr lang="en-US" sz="1100" dirty="0"/>
          </a:p>
          <a:p>
            <a:pPr defTabSz="857982">
              <a:defRPr/>
            </a:pPr>
            <a:r>
              <a:rPr lang="en-US" sz="1100" dirty="0"/>
              <a:t>By 2020, a study by Intuit and Emergent Research estimates that more than 40% of the American workforce, or 60 million people, will be independent workers—a combination of freelancers, contractors, and temporary employees.</a:t>
            </a:r>
          </a:p>
          <a:p>
            <a:pPr defTabSz="857982">
              <a:defRPr/>
            </a:pPr>
            <a:endParaRPr lang="en-US" sz="1100" dirty="0"/>
          </a:p>
          <a:p>
            <a:pPr defTabSz="857982">
              <a:defRPr/>
            </a:pPr>
            <a:r>
              <a:rPr lang="en-US" sz="1100" dirty="0"/>
              <a:t>A third study** reports that last year 24% of U.S. adults (59 million) used online platforms to make money </a:t>
            </a:r>
            <a:r>
              <a:rPr lang="mr-IN" sz="1100" dirty="0"/>
              <a:t>–</a:t>
            </a:r>
            <a:r>
              <a:rPr lang="en-US" sz="1100" dirty="0"/>
              <a:t> either through digital sales, or rentals, or the performance of services. That is consistent with what SIA describes as the ”Human Cloud”.</a:t>
            </a:r>
          </a:p>
          <a:p>
            <a:pPr defTabSz="857982">
              <a:defRPr/>
            </a:pPr>
            <a:endParaRPr lang="en-US" sz="1100" dirty="0"/>
          </a:p>
          <a:p>
            <a:pPr defTabSz="857982">
              <a:defRPr/>
            </a:pPr>
            <a:endParaRPr lang="en-US" sz="1100" dirty="0"/>
          </a:p>
          <a:p>
            <a:pPr defTabSz="857982">
              <a:defRPr/>
            </a:pPr>
            <a:r>
              <a:rPr lang="en-US" sz="1100" dirty="0"/>
              <a:t>*Intuit 2020 (with </a:t>
            </a:r>
            <a:r>
              <a:rPr lang="en-US" sz="1100"/>
              <a:t>Emergent Research)</a:t>
            </a:r>
            <a:endParaRPr lang="en-US" sz="1100" dirty="0"/>
          </a:p>
          <a:p>
            <a:pPr defTabSz="857982">
              <a:defRPr/>
            </a:pPr>
            <a:r>
              <a:rPr lang="en-US" sz="1100" dirty="0"/>
              <a:t>**Pew Research Center 2016</a:t>
            </a:r>
          </a:p>
        </p:txBody>
      </p:sp>
      <p:sp>
        <p:nvSpPr>
          <p:cNvPr id="4" name="Slide Number Placeholder 3"/>
          <p:cNvSpPr>
            <a:spLocks noGrp="1"/>
          </p:cNvSpPr>
          <p:nvPr>
            <p:ph type="sldNum" sz="quarter" idx="10"/>
          </p:nvPr>
        </p:nvSpPr>
        <p:spPr/>
        <p:txBody>
          <a:bodyPr/>
          <a:lstStyle/>
          <a:p>
            <a:fld id="{351D16E7-A51E-E44E-9EFE-90050028134F}" type="slidenum">
              <a:rPr lang="en-US" smtClean="0"/>
              <a:t>3</a:t>
            </a:fld>
            <a:endParaRPr lang="en-US"/>
          </a:p>
        </p:txBody>
      </p:sp>
    </p:spTree>
    <p:extLst>
      <p:ext uri="{BB962C8B-B14F-4D97-AF65-F5344CB8AC3E}">
        <p14:creationId xmlns:p14="http://schemas.microsoft.com/office/powerpoint/2010/main" val="24384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a:cs typeface="Arial"/>
              </a:rPr>
              <a:t>Why is this happening now?</a:t>
            </a:r>
          </a:p>
          <a:p>
            <a:endParaRPr lang="en-US" sz="1100" dirty="0">
              <a:latin typeface="Arial"/>
              <a:cs typeface="Arial"/>
            </a:endParaRPr>
          </a:p>
          <a:p>
            <a:r>
              <a:rPr lang="en-US" sz="1100" dirty="0">
                <a:latin typeface="Arial"/>
                <a:cs typeface="Arial"/>
              </a:rPr>
              <a:t>Largely due to three converging forces—Talent, Demand and Technology</a:t>
            </a:r>
          </a:p>
          <a:p>
            <a:endParaRPr lang="en-US" sz="1100" dirty="0">
              <a:latin typeface="Arial"/>
              <a:cs typeface="Arial"/>
            </a:endParaRPr>
          </a:p>
          <a:p>
            <a:pPr marL="214495" indent="-214495">
              <a:buFont typeface="+mj-lt"/>
              <a:buAutoNum type="arabicPeriod"/>
            </a:pPr>
            <a:r>
              <a:rPr lang="en-US" sz="1100" dirty="0">
                <a:latin typeface="Arial"/>
                <a:cs typeface="Arial"/>
              </a:rPr>
              <a:t>Demand for talent creating new pressures</a:t>
            </a:r>
          </a:p>
          <a:p>
            <a:pPr marL="214495" indent="-214495">
              <a:buFont typeface="+mj-lt"/>
              <a:buAutoNum type="arabicPeriod"/>
            </a:pPr>
            <a:endParaRPr lang="en-US" sz="1100" dirty="0">
              <a:latin typeface="Arial"/>
              <a:cs typeface="Arial"/>
            </a:endParaRPr>
          </a:p>
          <a:p>
            <a:pPr marL="214495" indent="-214495">
              <a:buFont typeface="+mj-lt"/>
              <a:buAutoNum type="arabicPeriod"/>
            </a:pPr>
            <a:r>
              <a:rPr lang="en-US" sz="1100" dirty="0">
                <a:latin typeface="Arial"/>
                <a:cs typeface="Arial"/>
              </a:rPr>
              <a:t>Supply of talent changing behavior/decision making</a:t>
            </a:r>
          </a:p>
          <a:p>
            <a:pPr marL="214495" indent="-214495">
              <a:buFont typeface="+mj-lt"/>
              <a:buAutoNum type="arabicPeriod"/>
            </a:pPr>
            <a:endParaRPr lang="en-US" sz="1100" dirty="0">
              <a:latin typeface="Arial"/>
              <a:cs typeface="Arial"/>
            </a:endParaRPr>
          </a:p>
          <a:p>
            <a:pPr marL="214495" indent="-214495">
              <a:buFont typeface="+mj-lt"/>
              <a:buAutoNum type="arabicPeriod"/>
            </a:pPr>
            <a:r>
              <a:rPr lang="en-US" sz="1100" dirty="0">
                <a:latin typeface="Arial"/>
                <a:cs typeface="Arial"/>
              </a:rPr>
              <a:t>Advances in technology enabling new models</a:t>
            </a:r>
          </a:p>
          <a:p>
            <a:endParaRPr lang="en-US" dirty="0"/>
          </a:p>
          <a:p>
            <a:r>
              <a:rPr lang="en-US" dirty="0"/>
              <a:t>As the Harvard Business Review noted in a 2012 article, </a:t>
            </a:r>
            <a:r>
              <a:rPr lang="en-US" sz="1100" b="1" dirty="0"/>
              <a:t>companies follow talent</a:t>
            </a:r>
            <a:r>
              <a:rPr lang="en-US" sz="1100" dirty="0"/>
              <a:t>. So as growing numbers of professionals decide that they prefer to work</a:t>
            </a:r>
          </a:p>
          <a:p>
            <a:r>
              <a:rPr lang="en-US" sz="1100" dirty="0"/>
              <a:t>on a temporary basis, organizations are finding ways to work with them. </a:t>
            </a:r>
          </a:p>
          <a:p>
            <a:endParaRPr lang="en-US" sz="1100" dirty="0"/>
          </a:p>
          <a:p>
            <a:r>
              <a:rPr lang="en-US" sz="1100" dirty="0"/>
              <a:t>“The prevalence of </a:t>
            </a:r>
            <a:r>
              <a:rPr lang="en-US" sz="1100" b="1" dirty="0"/>
              <a:t>lean management teams</a:t>
            </a:r>
            <a:r>
              <a:rPr lang="en-US" sz="1100" dirty="0"/>
              <a:t>, the post-recession </a:t>
            </a:r>
            <a:r>
              <a:rPr lang="en-US" sz="1100" b="1" dirty="0"/>
              <a:t>drive to cap costs</a:t>
            </a:r>
            <a:r>
              <a:rPr lang="en-US" sz="1100" dirty="0"/>
              <a:t>, and the </a:t>
            </a:r>
            <a:r>
              <a:rPr lang="en-US" sz="1100" b="1" dirty="0"/>
              <a:t>accelerating pace of change</a:t>
            </a:r>
            <a:r>
              <a:rPr lang="en-US" sz="1100" dirty="0"/>
              <a:t> combine to </a:t>
            </a:r>
            <a:r>
              <a:rPr lang="en-US" sz="1100" b="1" dirty="0"/>
              <a:t>make temporary solutions compelling.”</a:t>
            </a:r>
          </a:p>
          <a:p>
            <a:endParaRPr lang="en-US" sz="1100" b="1" dirty="0"/>
          </a:p>
          <a:p>
            <a:r>
              <a:rPr lang="en-US" sz="1100" dirty="0"/>
              <a:t>“In a global business climate that puts a premium on companies’ ability to test ideas and change course on a dime—knowing how best to engage this </a:t>
            </a:r>
            <a:r>
              <a:rPr lang="en-US" sz="1100" b="1" dirty="0"/>
              <a:t>lower-risk, flexible, and faster talent model can be a source of competitive advantage.”</a:t>
            </a:r>
          </a:p>
        </p:txBody>
      </p:sp>
      <p:sp>
        <p:nvSpPr>
          <p:cNvPr id="4" name="Slide Number Placeholder 3"/>
          <p:cNvSpPr>
            <a:spLocks noGrp="1"/>
          </p:cNvSpPr>
          <p:nvPr>
            <p:ph type="sldNum" sz="quarter" idx="10"/>
          </p:nvPr>
        </p:nvSpPr>
        <p:spPr/>
        <p:txBody>
          <a:bodyPr/>
          <a:lstStyle/>
          <a:p>
            <a:fld id="{351D16E7-A51E-E44E-9EFE-90050028134F}" type="slidenum">
              <a:rPr lang="en-US" smtClean="0"/>
              <a:t>4</a:t>
            </a:fld>
            <a:endParaRPr lang="en-US"/>
          </a:p>
        </p:txBody>
      </p:sp>
    </p:spTree>
    <p:extLst>
      <p:ext uri="{BB962C8B-B14F-4D97-AF65-F5344CB8AC3E}">
        <p14:creationId xmlns:p14="http://schemas.microsoft.com/office/powerpoint/2010/main" val="119469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Premium features include – custom fields, custom reporting, bundling</a:t>
            </a:r>
          </a:p>
        </p:txBody>
      </p:sp>
      <p:sp>
        <p:nvSpPr>
          <p:cNvPr id="4" name="Slide Number Placeholder 3"/>
          <p:cNvSpPr>
            <a:spLocks noGrp="1"/>
          </p:cNvSpPr>
          <p:nvPr>
            <p:ph type="sldNum" sz="quarter" idx="10"/>
          </p:nvPr>
        </p:nvSpPr>
        <p:spPr/>
        <p:txBody>
          <a:bodyPr/>
          <a:lstStyle/>
          <a:p>
            <a:fld id="{8FD5A453-75EB-9448-AAC2-7E9D86162282}" type="slidenum">
              <a:rPr lang="en-US" smtClean="0"/>
              <a:pPr/>
              <a:t>6</a:t>
            </a:fld>
            <a:endParaRPr lang="en-US"/>
          </a:p>
        </p:txBody>
      </p:sp>
    </p:spTree>
    <p:extLst>
      <p:ext uri="{BB962C8B-B14F-4D97-AF65-F5344CB8AC3E}">
        <p14:creationId xmlns:p14="http://schemas.microsoft.com/office/powerpoint/2010/main" val="271729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1-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Tree>
    <p:extLst>
      <p:ext uri="{BB962C8B-B14F-4D97-AF65-F5344CB8AC3E}">
        <p14:creationId xmlns:p14="http://schemas.microsoft.com/office/powerpoint/2010/main" val="135870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2" name="Group 11"/>
          <p:cNvGrpSpPr/>
          <p:nvPr userDrawn="1"/>
        </p:nvGrpSpPr>
        <p:grpSpPr>
          <a:xfrm>
            <a:off x="379528" y="1605755"/>
            <a:ext cx="9175953" cy="5050828"/>
            <a:chOff x="379528" y="1605755"/>
            <a:chExt cx="4121843" cy="5050828"/>
          </a:xfrm>
        </p:grpSpPr>
        <p:sp>
          <p:nvSpPr>
            <p:cNvPr id="13" name="Rectangle 12"/>
            <p:cNvSpPr/>
            <p:nvPr/>
          </p:nvSpPr>
          <p:spPr>
            <a:xfrm>
              <a:off x="431677" y="1605755"/>
              <a:ext cx="4026044" cy="505082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79528" y="1781680"/>
              <a:ext cx="4121843" cy="474428"/>
            </a:xfrm>
            <a:prstGeom prst="rect">
              <a:avLst/>
            </a:prstGeom>
            <a:solidFill>
              <a:srgbClr val="82C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2"/>
          </p:nvPr>
        </p:nvSpPr>
        <p:spPr>
          <a:xfrm>
            <a:off x="7854604" y="6838247"/>
            <a:ext cx="1492898" cy="413808"/>
          </a:xfrm>
          <a:prstGeom prst="rect">
            <a:avLst/>
          </a:prstGeom>
        </p:spPr>
        <p:txBody>
          <a:bodyPr vert="horz" lIns="101882" tIns="50941" rIns="101882" bIns="50941" rtlCol="0" anchor="ctr"/>
          <a:lstStyle>
            <a:lvl1pPr algn="r">
              <a:defRPr sz="1100">
                <a:solidFill>
                  <a:srgbClr val="8D8D8D"/>
                </a:solidFill>
                <a:latin typeface="Arial"/>
                <a:cs typeface="Arial"/>
              </a:defRPr>
            </a:lvl1pPr>
          </a:lstStyle>
          <a:p>
            <a:fld id="{0DEC6B71-1BC1-CB4A-94E4-3B76974A1D71}" type="datetime4">
              <a:rPr lang="en-US" smtClean="0"/>
              <a:pPr/>
              <a:t>December 2, 2016</a:t>
            </a:fld>
            <a:endParaRPr lang="en-US" dirty="0"/>
          </a:p>
        </p:txBody>
      </p:sp>
      <p:sp>
        <p:nvSpPr>
          <p:cNvPr id="9" name="Slide Number Placeholder 5"/>
          <p:cNvSpPr>
            <a:spLocks noGrp="1"/>
          </p:cNvSpPr>
          <p:nvPr>
            <p:ph type="sldNum" sz="quarter" idx="4"/>
          </p:nvPr>
        </p:nvSpPr>
        <p:spPr>
          <a:xfrm>
            <a:off x="9464801" y="6838247"/>
            <a:ext cx="512784" cy="413808"/>
          </a:xfrm>
          <a:prstGeom prst="rect">
            <a:avLst/>
          </a:prstGeom>
        </p:spPr>
        <p:txBody>
          <a:bodyPr vert="horz" lIns="101882" tIns="50941" rIns="101882" bIns="50941" rtlCol="0" anchor="ctr"/>
          <a:lstStyle>
            <a:lvl1pPr algn="r">
              <a:defRPr sz="1100" b="1" i="0">
                <a:solidFill>
                  <a:schemeClr val="tx1">
                    <a:tint val="75000"/>
                  </a:schemeClr>
                </a:solidFill>
                <a:latin typeface="Arial"/>
                <a:cs typeface="Arial"/>
              </a:defRPr>
            </a:lvl1pPr>
          </a:lstStyle>
          <a:p>
            <a:fld id="{BA35E049-1CAD-D944-B090-38CE1D4FB0D2}" type="slidenum">
              <a:rPr lang="en-US" smtClean="0"/>
              <a:pPr/>
              <a:t>‹#›</a:t>
            </a:fld>
            <a:endParaRPr lang="en-US" dirty="0"/>
          </a:p>
        </p:txBody>
      </p:sp>
      <p:sp>
        <p:nvSpPr>
          <p:cNvPr id="11" name="Text Placeholder 2"/>
          <p:cNvSpPr>
            <a:spLocks noGrp="1"/>
          </p:cNvSpPr>
          <p:nvPr>
            <p:ph idx="1"/>
          </p:nvPr>
        </p:nvSpPr>
        <p:spPr>
          <a:xfrm>
            <a:off x="710899" y="2459973"/>
            <a:ext cx="8517336" cy="4021338"/>
          </a:xfrm>
          <a:prstGeom prst="rect">
            <a:avLst/>
          </a:prstGeom>
        </p:spPr>
        <p:txBody>
          <a:bodyPr vert="horz" lIns="101882" tIns="50941" rIns="101882" bIns="50941"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Box 2"/>
          <p:cNvSpPr txBox="1"/>
          <p:nvPr userDrawn="1"/>
        </p:nvSpPr>
        <p:spPr>
          <a:xfrm>
            <a:off x="-771371" y="-169323"/>
            <a:ext cx="184666"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1271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1" descr="5-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11" name="Date Placeholder 3"/>
          <p:cNvSpPr>
            <a:spLocks noGrp="1"/>
          </p:cNvSpPr>
          <p:nvPr>
            <p:ph type="dt" sz="half" idx="2"/>
          </p:nvPr>
        </p:nvSpPr>
        <p:spPr>
          <a:xfrm>
            <a:off x="7854604" y="6838247"/>
            <a:ext cx="1492898" cy="413808"/>
          </a:xfrm>
          <a:prstGeom prst="rect">
            <a:avLst/>
          </a:prstGeom>
        </p:spPr>
        <p:txBody>
          <a:bodyPr vert="horz" lIns="101882" tIns="50941" rIns="101882" bIns="50941" rtlCol="0" anchor="ctr"/>
          <a:lstStyle>
            <a:lvl1pPr algn="r">
              <a:defRPr sz="1100">
                <a:solidFill>
                  <a:srgbClr val="FFFFFF"/>
                </a:solidFill>
                <a:latin typeface="Arial"/>
                <a:cs typeface="Arial"/>
              </a:defRPr>
            </a:lvl1pPr>
          </a:lstStyle>
          <a:p>
            <a:fld id="{0DEC6B71-1BC1-CB4A-94E4-3B76974A1D71}" type="datetime4">
              <a:rPr lang="en-US" smtClean="0"/>
              <a:pPr/>
              <a:t>December 2, 2016</a:t>
            </a:fld>
            <a:endParaRPr lang="en-US" dirty="0"/>
          </a:p>
        </p:txBody>
      </p:sp>
      <p:sp>
        <p:nvSpPr>
          <p:cNvPr id="12" name="Slide Number Placeholder 5"/>
          <p:cNvSpPr>
            <a:spLocks noGrp="1"/>
          </p:cNvSpPr>
          <p:nvPr>
            <p:ph type="sldNum" sz="quarter" idx="4"/>
          </p:nvPr>
        </p:nvSpPr>
        <p:spPr>
          <a:xfrm>
            <a:off x="9464801" y="6838247"/>
            <a:ext cx="512784" cy="413808"/>
          </a:xfrm>
          <a:prstGeom prst="rect">
            <a:avLst/>
          </a:prstGeom>
        </p:spPr>
        <p:txBody>
          <a:bodyPr vert="horz" lIns="101882" tIns="50941" rIns="101882" bIns="50941" rtlCol="0" anchor="ctr"/>
          <a:lstStyle>
            <a:lvl1pPr algn="r">
              <a:defRPr sz="1100" b="1" i="0">
                <a:solidFill>
                  <a:srgbClr val="FFFFFF"/>
                </a:solidFill>
                <a:latin typeface="Arial"/>
                <a:cs typeface="Arial"/>
              </a:defRPr>
            </a:lvl1pPr>
          </a:lstStyle>
          <a:p>
            <a:fld id="{BA35E049-1CAD-D944-B090-38CE1D4FB0D2}" type="slidenum">
              <a:rPr lang="en-US" smtClean="0"/>
              <a:pPr/>
              <a:t>‹#›</a:t>
            </a:fld>
            <a:endParaRPr lang="en-US" dirty="0"/>
          </a:p>
        </p:txBody>
      </p:sp>
      <p:sp>
        <p:nvSpPr>
          <p:cNvPr id="9" name="Title 1"/>
          <p:cNvSpPr>
            <a:spLocks noGrp="1"/>
          </p:cNvSpPr>
          <p:nvPr>
            <p:ph type="title"/>
          </p:nvPr>
        </p:nvSpPr>
        <p:spPr>
          <a:xfrm>
            <a:off x="5094912" y="311257"/>
            <a:ext cx="4369889" cy="970788"/>
          </a:xfrm>
        </p:spPr>
        <p:txBody>
          <a:bodyPr/>
          <a:lstStyle>
            <a:lvl1pPr>
              <a:defRPr>
                <a:solidFill>
                  <a:schemeClr val="tx1"/>
                </a:solidFill>
              </a:defRPr>
            </a:lvl1pPr>
          </a:lstStyle>
          <a:p>
            <a:r>
              <a:rPr lang="en-US" dirty="0"/>
              <a:t>Click to edit Master title style</a:t>
            </a:r>
          </a:p>
        </p:txBody>
      </p:sp>
      <p:sp>
        <p:nvSpPr>
          <p:cNvPr id="10" name="Content Placeholder 2"/>
          <p:cNvSpPr>
            <a:spLocks noGrp="1"/>
          </p:cNvSpPr>
          <p:nvPr>
            <p:ph idx="1"/>
          </p:nvPr>
        </p:nvSpPr>
        <p:spPr>
          <a:xfrm>
            <a:off x="5094913" y="1626685"/>
            <a:ext cx="4369888" cy="5211562"/>
          </a:xfrm>
        </p:spPr>
        <p:txBody>
          <a:bodyPr>
            <a:noAutofit/>
          </a:bodyPr>
          <a:lstStyle>
            <a:lvl1pPr>
              <a:buClr>
                <a:schemeClr val="bg1"/>
              </a:buClr>
              <a:defRPr>
                <a:solidFill>
                  <a:srgbClr val="000000"/>
                </a:solidFill>
              </a:defRPr>
            </a:lvl1pPr>
            <a:lvl2pPr>
              <a:buClr>
                <a:schemeClr val="bg1"/>
              </a:buClr>
              <a:defRPr>
                <a:solidFill>
                  <a:srgbClr val="000000"/>
                </a:solidFill>
              </a:defRPr>
            </a:lvl2pPr>
            <a:lvl3pPr>
              <a:buClr>
                <a:schemeClr val="bg1"/>
              </a:buClr>
              <a:defRPr>
                <a:solidFill>
                  <a:srgbClr val="000000"/>
                </a:solidFill>
              </a:defRPr>
            </a:lvl3pPr>
            <a:lvl4pPr>
              <a:buClr>
                <a:schemeClr val="bg1"/>
              </a:buClr>
              <a:defRPr>
                <a:solidFill>
                  <a:srgbClr val="000000"/>
                </a:solidFill>
              </a:defRPr>
            </a:lvl4pPr>
            <a:lvl5pPr>
              <a:buClr>
                <a:schemeClr val="bg1"/>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1482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4" name="Picture 3" descr="4-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502919" y="311257"/>
            <a:ext cx="4369889" cy="970788"/>
          </a:xfrm>
        </p:spPr>
        <p:txBody>
          <a:bodyPr/>
          <a:lstStyle/>
          <a:p>
            <a:r>
              <a:rPr lang="en-US" dirty="0"/>
              <a:t>Click to edit Master title style</a:t>
            </a:r>
          </a:p>
        </p:txBody>
      </p:sp>
      <p:sp>
        <p:nvSpPr>
          <p:cNvPr id="12" name="Date Placeholder 3"/>
          <p:cNvSpPr>
            <a:spLocks noGrp="1"/>
          </p:cNvSpPr>
          <p:nvPr>
            <p:ph type="dt" sz="half" idx="2"/>
          </p:nvPr>
        </p:nvSpPr>
        <p:spPr>
          <a:xfrm>
            <a:off x="7854604" y="6838247"/>
            <a:ext cx="1492898" cy="413808"/>
          </a:xfrm>
          <a:prstGeom prst="rect">
            <a:avLst/>
          </a:prstGeom>
        </p:spPr>
        <p:txBody>
          <a:bodyPr vert="horz" lIns="101882" tIns="50941" rIns="101882" bIns="50941" rtlCol="0" anchor="ctr"/>
          <a:lstStyle>
            <a:lvl1pPr algn="r">
              <a:defRPr sz="1100">
                <a:solidFill>
                  <a:srgbClr val="FFFFFF"/>
                </a:solidFill>
                <a:latin typeface="Arial"/>
                <a:cs typeface="Arial"/>
              </a:defRPr>
            </a:lvl1pPr>
          </a:lstStyle>
          <a:p>
            <a:fld id="{0DEC6B71-1BC1-CB4A-94E4-3B76974A1D71}" type="datetime4">
              <a:rPr lang="en-US" smtClean="0"/>
              <a:pPr/>
              <a:t>December 2, 2016</a:t>
            </a:fld>
            <a:endParaRPr lang="en-US" dirty="0"/>
          </a:p>
        </p:txBody>
      </p:sp>
      <p:sp>
        <p:nvSpPr>
          <p:cNvPr id="13" name="Slide Number Placeholder 5"/>
          <p:cNvSpPr>
            <a:spLocks noGrp="1"/>
          </p:cNvSpPr>
          <p:nvPr>
            <p:ph type="sldNum" sz="quarter" idx="4"/>
          </p:nvPr>
        </p:nvSpPr>
        <p:spPr>
          <a:xfrm>
            <a:off x="9464801" y="6838247"/>
            <a:ext cx="512784" cy="413808"/>
          </a:xfrm>
          <a:prstGeom prst="rect">
            <a:avLst/>
          </a:prstGeom>
        </p:spPr>
        <p:txBody>
          <a:bodyPr vert="horz" lIns="101882" tIns="50941" rIns="101882" bIns="50941" rtlCol="0" anchor="ctr"/>
          <a:lstStyle>
            <a:lvl1pPr algn="r">
              <a:defRPr sz="1100" b="1" i="0">
                <a:solidFill>
                  <a:srgbClr val="FFFFFF"/>
                </a:solidFill>
                <a:latin typeface="Arial"/>
                <a:cs typeface="Arial"/>
              </a:defRPr>
            </a:lvl1pPr>
          </a:lstStyle>
          <a:p>
            <a:fld id="{BA35E049-1CAD-D944-B090-38CE1D4FB0D2}" type="slidenum">
              <a:rPr lang="en-US" smtClean="0"/>
              <a:pPr/>
              <a:t>‹#›</a:t>
            </a:fld>
            <a:endParaRPr lang="en-US" dirty="0"/>
          </a:p>
        </p:txBody>
      </p:sp>
      <p:sp>
        <p:nvSpPr>
          <p:cNvPr id="6" name="Content Placeholder 2"/>
          <p:cNvSpPr>
            <a:spLocks noGrp="1"/>
          </p:cNvSpPr>
          <p:nvPr>
            <p:ph idx="1"/>
          </p:nvPr>
        </p:nvSpPr>
        <p:spPr>
          <a:xfrm>
            <a:off x="502920" y="1626685"/>
            <a:ext cx="4369888" cy="5211562"/>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91767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4-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6" name="Title 1"/>
          <p:cNvSpPr>
            <a:spLocks noGrp="1"/>
          </p:cNvSpPr>
          <p:nvPr>
            <p:ph type="title"/>
          </p:nvPr>
        </p:nvSpPr>
        <p:spPr>
          <a:xfrm>
            <a:off x="2890802" y="663421"/>
            <a:ext cx="3016774" cy="1142692"/>
          </a:xfrm>
        </p:spPr>
        <p:txBody>
          <a:bodyPr anchor="ctr" anchorCtr="0"/>
          <a:lstStyle>
            <a:lvl1pPr marL="0" algn="l">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721083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descr="2-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4" name="Title 1"/>
          <p:cNvSpPr>
            <a:spLocks noGrp="1"/>
          </p:cNvSpPr>
          <p:nvPr>
            <p:ph type="title"/>
          </p:nvPr>
        </p:nvSpPr>
        <p:spPr>
          <a:xfrm>
            <a:off x="2890802" y="663421"/>
            <a:ext cx="3016774" cy="1142692"/>
          </a:xfrm>
        </p:spPr>
        <p:txBody>
          <a:bodyPr anchor="ctr" anchorCtr="0"/>
          <a:lstStyle>
            <a:lvl1pPr marL="0" algn="l">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95748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EC6B71-1BC1-CB4A-94E4-3B76974A1D71}" type="datetime4">
              <a:rPr lang="en-US" smtClean="0"/>
              <a:pPr/>
              <a:t>December 2, 2016</a:t>
            </a:fld>
            <a:endParaRPr lang="en-US" dirty="0"/>
          </a:p>
        </p:txBody>
      </p:sp>
      <p:sp>
        <p:nvSpPr>
          <p:cNvPr id="4" name="Slide Number Placeholder 3"/>
          <p:cNvSpPr>
            <a:spLocks noGrp="1"/>
          </p:cNvSpPr>
          <p:nvPr>
            <p:ph type="sldNum" sz="quarter" idx="11"/>
          </p:nvPr>
        </p:nvSpPr>
        <p:spPr/>
        <p:txBody>
          <a:bodyPr/>
          <a:lstStyle/>
          <a:p>
            <a:fld id="{BA35E049-1CAD-D944-B090-38CE1D4FB0D2}" type="slidenum">
              <a:rPr lang="en-US" smtClean="0"/>
              <a:pPr/>
              <a:t>‹#›</a:t>
            </a:fld>
            <a:endParaRPr lang="en-US" dirty="0"/>
          </a:p>
        </p:txBody>
      </p:sp>
      <p:sp>
        <p:nvSpPr>
          <p:cNvPr id="8" name="Content Placeholder 2"/>
          <p:cNvSpPr>
            <a:spLocks noGrp="1"/>
          </p:cNvSpPr>
          <p:nvPr>
            <p:ph idx="1"/>
          </p:nvPr>
        </p:nvSpPr>
        <p:spPr>
          <a:xfrm>
            <a:off x="502920" y="1626685"/>
            <a:ext cx="9052560" cy="5070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6961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1-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Tree>
    <p:extLst>
      <p:ext uri="{BB962C8B-B14F-4D97-AF65-F5344CB8AC3E}">
        <p14:creationId xmlns:p14="http://schemas.microsoft.com/office/powerpoint/2010/main" val="410207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02920" y="311257"/>
            <a:ext cx="9052560" cy="970788"/>
          </a:xfrm>
          <a:prstGeom prst="rect">
            <a:avLst/>
          </a:prstGeom>
        </p:spPr>
        <p:txBody>
          <a:bodyPr vert="horz" lIns="101882" tIns="50941" rIns="101882" bIns="50941" rtlCol="0" anchor="t" anchorCtr="0">
            <a:noAutofit/>
          </a:bodyPr>
          <a:lstStyle/>
          <a:p>
            <a:r>
              <a:rPr lang="en-US" dirty="0"/>
              <a:t>Click to edit Master title style</a:t>
            </a:r>
          </a:p>
        </p:txBody>
      </p:sp>
      <p:sp>
        <p:nvSpPr>
          <p:cNvPr id="9" name="Date Placeholder 3"/>
          <p:cNvSpPr>
            <a:spLocks noGrp="1"/>
          </p:cNvSpPr>
          <p:nvPr>
            <p:ph type="dt" sz="half" idx="2"/>
          </p:nvPr>
        </p:nvSpPr>
        <p:spPr>
          <a:xfrm>
            <a:off x="7854604" y="6838247"/>
            <a:ext cx="1492898" cy="413808"/>
          </a:xfrm>
          <a:prstGeom prst="rect">
            <a:avLst/>
          </a:prstGeom>
        </p:spPr>
        <p:txBody>
          <a:bodyPr vert="horz" lIns="101882" tIns="50941" rIns="101882" bIns="50941" rtlCol="0" anchor="ctr"/>
          <a:lstStyle>
            <a:lvl1pPr algn="r">
              <a:defRPr sz="1100">
                <a:solidFill>
                  <a:srgbClr val="8D8D8D"/>
                </a:solidFill>
                <a:latin typeface="Arial"/>
                <a:cs typeface="Arial"/>
              </a:defRPr>
            </a:lvl1pPr>
          </a:lstStyle>
          <a:p>
            <a:fld id="{0DEC6B71-1BC1-CB4A-94E4-3B76974A1D71}" type="datetime4">
              <a:rPr lang="en-US" smtClean="0"/>
              <a:pPr/>
              <a:t>December 2, 2016</a:t>
            </a:fld>
            <a:endParaRPr lang="en-US" dirty="0"/>
          </a:p>
        </p:txBody>
      </p:sp>
      <p:sp>
        <p:nvSpPr>
          <p:cNvPr id="10" name="Slide Number Placeholder 5"/>
          <p:cNvSpPr>
            <a:spLocks noGrp="1"/>
          </p:cNvSpPr>
          <p:nvPr>
            <p:ph type="sldNum" sz="quarter" idx="4"/>
          </p:nvPr>
        </p:nvSpPr>
        <p:spPr>
          <a:xfrm>
            <a:off x="9464801" y="6838247"/>
            <a:ext cx="512784" cy="413808"/>
          </a:xfrm>
          <a:prstGeom prst="rect">
            <a:avLst/>
          </a:prstGeom>
        </p:spPr>
        <p:txBody>
          <a:bodyPr vert="horz" lIns="101882" tIns="50941" rIns="101882" bIns="50941" rtlCol="0" anchor="ctr"/>
          <a:lstStyle>
            <a:lvl1pPr algn="r">
              <a:defRPr sz="1100" b="1" i="0">
                <a:solidFill>
                  <a:schemeClr val="tx1">
                    <a:tint val="75000"/>
                  </a:schemeClr>
                </a:solidFill>
                <a:latin typeface="Arial"/>
                <a:cs typeface="Arial"/>
              </a:defRPr>
            </a:lvl1pPr>
          </a:lstStyle>
          <a:p>
            <a:fld id="{BA35E049-1CAD-D944-B090-38CE1D4FB0D2}" type="slidenum">
              <a:rPr lang="en-US" smtClean="0"/>
              <a:pPr/>
              <a:t>‹#›</a:t>
            </a:fld>
            <a:endParaRPr lang="en-US" dirty="0"/>
          </a:p>
        </p:txBody>
      </p:sp>
      <p:sp>
        <p:nvSpPr>
          <p:cNvPr id="11" name="Content Placeholder 2"/>
          <p:cNvSpPr>
            <a:spLocks noGrp="1"/>
          </p:cNvSpPr>
          <p:nvPr>
            <p:ph idx="1"/>
          </p:nvPr>
        </p:nvSpPr>
        <p:spPr>
          <a:xfrm>
            <a:off x="502920" y="1626685"/>
            <a:ext cx="9052560" cy="5070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5660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3-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10" name="Date Placeholder 3"/>
          <p:cNvSpPr>
            <a:spLocks noGrp="1"/>
          </p:cNvSpPr>
          <p:nvPr>
            <p:ph type="dt" sz="half" idx="2"/>
          </p:nvPr>
        </p:nvSpPr>
        <p:spPr>
          <a:xfrm>
            <a:off x="7854604" y="6838247"/>
            <a:ext cx="1492898" cy="413808"/>
          </a:xfrm>
          <a:prstGeom prst="rect">
            <a:avLst/>
          </a:prstGeom>
        </p:spPr>
        <p:txBody>
          <a:bodyPr vert="horz" lIns="101882" tIns="50941" rIns="101882" bIns="50941" rtlCol="0" anchor="ctr"/>
          <a:lstStyle>
            <a:lvl1pPr algn="r">
              <a:defRPr sz="1100">
                <a:solidFill>
                  <a:srgbClr val="8D8D8D"/>
                </a:solidFill>
                <a:latin typeface="Arial"/>
                <a:cs typeface="Arial"/>
              </a:defRPr>
            </a:lvl1pPr>
          </a:lstStyle>
          <a:p>
            <a:fld id="{0DEC6B71-1BC1-CB4A-94E4-3B76974A1D71}" type="datetime4">
              <a:rPr lang="en-US" smtClean="0"/>
              <a:pPr/>
              <a:t>December 2, 2016</a:t>
            </a:fld>
            <a:endParaRPr lang="en-US" dirty="0"/>
          </a:p>
        </p:txBody>
      </p:sp>
      <p:sp>
        <p:nvSpPr>
          <p:cNvPr id="13" name="Slide Number Placeholder 5"/>
          <p:cNvSpPr>
            <a:spLocks noGrp="1"/>
          </p:cNvSpPr>
          <p:nvPr>
            <p:ph type="sldNum" sz="quarter" idx="4"/>
          </p:nvPr>
        </p:nvSpPr>
        <p:spPr>
          <a:xfrm>
            <a:off x="9464801" y="6838247"/>
            <a:ext cx="512784" cy="413808"/>
          </a:xfrm>
          <a:prstGeom prst="rect">
            <a:avLst/>
          </a:prstGeom>
        </p:spPr>
        <p:txBody>
          <a:bodyPr vert="horz" lIns="101882" tIns="50941" rIns="101882" bIns="50941" rtlCol="0" anchor="ctr"/>
          <a:lstStyle>
            <a:lvl1pPr algn="r">
              <a:defRPr sz="1100" b="1" i="0">
                <a:solidFill>
                  <a:schemeClr val="tx1">
                    <a:tint val="75000"/>
                  </a:schemeClr>
                </a:solidFill>
                <a:latin typeface="Arial"/>
                <a:cs typeface="Arial"/>
              </a:defRPr>
            </a:lvl1pPr>
          </a:lstStyle>
          <a:p>
            <a:fld id="{BA35E049-1CAD-D944-B090-38CE1D4FB0D2}" type="slidenum">
              <a:rPr lang="en-US" smtClean="0"/>
              <a:pPr/>
              <a:t>‹#›</a:t>
            </a:fld>
            <a:endParaRPr lang="en-US" dirty="0"/>
          </a:p>
        </p:txBody>
      </p:sp>
      <p:sp>
        <p:nvSpPr>
          <p:cNvPr id="14" name="Content Placeholder 2"/>
          <p:cNvSpPr>
            <a:spLocks noGrp="1"/>
          </p:cNvSpPr>
          <p:nvPr>
            <p:ph idx="1"/>
          </p:nvPr>
        </p:nvSpPr>
        <p:spPr>
          <a:xfrm>
            <a:off x="502920" y="1626685"/>
            <a:ext cx="9052560" cy="50709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2284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3" descr="5-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8" name="Text Placeholder 2"/>
          <p:cNvSpPr>
            <a:spLocks noGrp="1"/>
          </p:cNvSpPr>
          <p:nvPr>
            <p:ph idx="1"/>
          </p:nvPr>
        </p:nvSpPr>
        <p:spPr>
          <a:xfrm>
            <a:off x="502920" y="2271837"/>
            <a:ext cx="8844582" cy="3485366"/>
          </a:xfrm>
          <a:prstGeom prst="rect">
            <a:avLst/>
          </a:prstGeom>
        </p:spPr>
        <p:txBody>
          <a:bodyPr vert="horz" lIns="101882" tIns="50941" rIns="101882" bIns="50941"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Date Placeholder 3"/>
          <p:cNvSpPr>
            <a:spLocks noGrp="1"/>
          </p:cNvSpPr>
          <p:nvPr>
            <p:ph type="dt" sz="half" idx="2"/>
          </p:nvPr>
        </p:nvSpPr>
        <p:spPr>
          <a:xfrm>
            <a:off x="7854604" y="6838247"/>
            <a:ext cx="1492898" cy="413808"/>
          </a:xfrm>
          <a:prstGeom prst="rect">
            <a:avLst/>
          </a:prstGeom>
        </p:spPr>
        <p:txBody>
          <a:bodyPr vert="horz" lIns="101882" tIns="50941" rIns="101882" bIns="50941" rtlCol="0" anchor="ctr"/>
          <a:lstStyle>
            <a:lvl1pPr algn="r">
              <a:defRPr sz="1100">
                <a:solidFill>
                  <a:schemeClr val="tx1"/>
                </a:solidFill>
                <a:latin typeface="Arial"/>
                <a:cs typeface="Arial"/>
              </a:defRPr>
            </a:lvl1pPr>
          </a:lstStyle>
          <a:p>
            <a:fld id="{0DEC6B71-1BC1-CB4A-94E4-3B76974A1D71}" type="datetime4">
              <a:rPr lang="en-US" smtClean="0"/>
              <a:pPr/>
              <a:t>December 2, 2016</a:t>
            </a:fld>
            <a:endParaRPr lang="en-US" dirty="0"/>
          </a:p>
        </p:txBody>
      </p:sp>
      <p:sp>
        <p:nvSpPr>
          <p:cNvPr id="21" name="Slide Number Placeholder 5"/>
          <p:cNvSpPr>
            <a:spLocks noGrp="1"/>
          </p:cNvSpPr>
          <p:nvPr>
            <p:ph type="sldNum" sz="quarter" idx="4"/>
          </p:nvPr>
        </p:nvSpPr>
        <p:spPr>
          <a:xfrm>
            <a:off x="9464801" y="6838247"/>
            <a:ext cx="512784" cy="413808"/>
          </a:xfrm>
          <a:prstGeom prst="rect">
            <a:avLst/>
          </a:prstGeom>
        </p:spPr>
        <p:txBody>
          <a:bodyPr vert="horz" lIns="101882" tIns="50941" rIns="101882" bIns="50941" rtlCol="0" anchor="ctr"/>
          <a:lstStyle>
            <a:lvl1pPr algn="r">
              <a:defRPr sz="1100" b="1" i="0">
                <a:solidFill>
                  <a:srgbClr val="000000"/>
                </a:solidFill>
                <a:latin typeface="Arial"/>
                <a:cs typeface="Arial"/>
              </a:defRPr>
            </a:lvl1pPr>
          </a:lstStyle>
          <a:p>
            <a:fld id="{BA35E049-1CAD-D944-B090-38CE1D4FB0D2}" type="slidenum">
              <a:rPr lang="en-US" smtClean="0"/>
              <a:pPr/>
              <a:t>‹#›</a:t>
            </a:fld>
            <a:endParaRPr lang="en-US" dirty="0"/>
          </a:p>
        </p:txBody>
      </p:sp>
    </p:spTree>
    <p:extLst>
      <p:ext uri="{BB962C8B-B14F-4D97-AF65-F5344CB8AC3E}">
        <p14:creationId xmlns:p14="http://schemas.microsoft.com/office/powerpoint/2010/main" val="4446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3" name="Picture 2" descr="7-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20" name="Date Placeholder 3"/>
          <p:cNvSpPr>
            <a:spLocks noGrp="1"/>
          </p:cNvSpPr>
          <p:nvPr>
            <p:ph type="dt" sz="half" idx="2"/>
          </p:nvPr>
        </p:nvSpPr>
        <p:spPr>
          <a:xfrm>
            <a:off x="7854604" y="6838247"/>
            <a:ext cx="1492898" cy="413808"/>
          </a:xfrm>
          <a:prstGeom prst="rect">
            <a:avLst/>
          </a:prstGeom>
        </p:spPr>
        <p:txBody>
          <a:bodyPr vert="horz" lIns="101882" tIns="50941" rIns="101882" bIns="50941" rtlCol="0" anchor="ctr"/>
          <a:lstStyle>
            <a:lvl1pPr algn="r">
              <a:defRPr sz="1100">
                <a:solidFill>
                  <a:srgbClr val="FFFFFF"/>
                </a:solidFill>
                <a:latin typeface="Arial"/>
                <a:cs typeface="Arial"/>
              </a:defRPr>
            </a:lvl1pPr>
          </a:lstStyle>
          <a:p>
            <a:fld id="{0DEC6B71-1BC1-CB4A-94E4-3B76974A1D71}" type="datetime4">
              <a:rPr lang="en-US" smtClean="0"/>
              <a:pPr/>
              <a:t>December 2, 2016</a:t>
            </a:fld>
            <a:endParaRPr lang="en-US" dirty="0"/>
          </a:p>
        </p:txBody>
      </p:sp>
      <p:sp>
        <p:nvSpPr>
          <p:cNvPr id="21" name="Slide Number Placeholder 5"/>
          <p:cNvSpPr>
            <a:spLocks noGrp="1"/>
          </p:cNvSpPr>
          <p:nvPr>
            <p:ph type="sldNum" sz="quarter" idx="4"/>
          </p:nvPr>
        </p:nvSpPr>
        <p:spPr>
          <a:xfrm>
            <a:off x="9464801" y="6838247"/>
            <a:ext cx="512784" cy="413808"/>
          </a:xfrm>
          <a:prstGeom prst="rect">
            <a:avLst/>
          </a:prstGeom>
        </p:spPr>
        <p:txBody>
          <a:bodyPr vert="horz" lIns="101882" tIns="50941" rIns="101882" bIns="50941" rtlCol="0" anchor="ctr"/>
          <a:lstStyle>
            <a:lvl1pPr algn="r">
              <a:defRPr sz="1100" b="1" i="0">
                <a:solidFill>
                  <a:srgbClr val="FFFFFF"/>
                </a:solidFill>
                <a:latin typeface="Arial"/>
                <a:cs typeface="Arial"/>
              </a:defRPr>
            </a:lvl1pPr>
          </a:lstStyle>
          <a:p>
            <a:fld id="{BA35E049-1CAD-D944-B090-38CE1D4FB0D2}" type="slidenum">
              <a:rPr lang="en-US" smtClean="0"/>
              <a:pPr/>
              <a:t>‹#›</a:t>
            </a:fld>
            <a:endParaRPr lang="en-US" dirty="0"/>
          </a:p>
        </p:txBody>
      </p:sp>
      <p:sp>
        <p:nvSpPr>
          <p:cNvPr id="7" name="Text Placeholder 2"/>
          <p:cNvSpPr>
            <a:spLocks noGrp="1"/>
          </p:cNvSpPr>
          <p:nvPr>
            <p:ph idx="1"/>
          </p:nvPr>
        </p:nvSpPr>
        <p:spPr>
          <a:xfrm>
            <a:off x="502920" y="2271837"/>
            <a:ext cx="8844582" cy="3485366"/>
          </a:xfrm>
          <a:prstGeom prst="rect">
            <a:avLst/>
          </a:prstGeom>
        </p:spPr>
        <p:txBody>
          <a:bodyPr vert="horz" lIns="101882" tIns="50941" rIns="101882" bIns="50941"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3014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 name="Picture 4" descr="6-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20" name="Date Placeholder 3"/>
          <p:cNvSpPr>
            <a:spLocks noGrp="1"/>
          </p:cNvSpPr>
          <p:nvPr>
            <p:ph type="dt" sz="half" idx="2"/>
          </p:nvPr>
        </p:nvSpPr>
        <p:spPr>
          <a:xfrm>
            <a:off x="7854604" y="6838247"/>
            <a:ext cx="1492898" cy="413808"/>
          </a:xfrm>
          <a:prstGeom prst="rect">
            <a:avLst/>
          </a:prstGeom>
        </p:spPr>
        <p:txBody>
          <a:bodyPr vert="horz" lIns="101882" tIns="50941" rIns="101882" bIns="50941" rtlCol="0" anchor="ctr"/>
          <a:lstStyle>
            <a:lvl1pPr algn="r">
              <a:defRPr sz="1100">
                <a:solidFill>
                  <a:srgbClr val="000000"/>
                </a:solidFill>
                <a:latin typeface="Arial"/>
                <a:cs typeface="Arial"/>
              </a:defRPr>
            </a:lvl1pPr>
          </a:lstStyle>
          <a:p>
            <a:fld id="{0DEC6B71-1BC1-CB4A-94E4-3B76974A1D71}" type="datetime4">
              <a:rPr lang="en-US" smtClean="0"/>
              <a:pPr/>
              <a:t>December 2, 2016</a:t>
            </a:fld>
            <a:endParaRPr lang="en-US" dirty="0"/>
          </a:p>
        </p:txBody>
      </p:sp>
      <p:sp>
        <p:nvSpPr>
          <p:cNvPr id="21" name="Slide Number Placeholder 5"/>
          <p:cNvSpPr>
            <a:spLocks noGrp="1"/>
          </p:cNvSpPr>
          <p:nvPr>
            <p:ph type="sldNum" sz="quarter" idx="4"/>
          </p:nvPr>
        </p:nvSpPr>
        <p:spPr>
          <a:xfrm>
            <a:off x="9464801" y="6838247"/>
            <a:ext cx="512784" cy="413808"/>
          </a:xfrm>
          <a:prstGeom prst="rect">
            <a:avLst/>
          </a:prstGeom>
        </p:spPr>
        <p:txBody>
          <a:bodyPr vert="horz" lIns="101882" tIns="50941" rIns="101882" bIns="50941" rtlCol="0" anchor="ctr"/>
          <a:lstStyle>
            <a:lvl1pPr algn="r">
              <a:defRPr sz="1100" b="1" i="0">
                <a:solidFill>
                  <a:srgbClr val="000000"/>
                </a:solidFill>
                <a:latin typeface="Arial"/>
                <a:cs typeface="Arial"/>
              </a:defRPr>
            </a:lvl1pPr>
          </a:lstStyle>
          <a:p>
            <a:fld id="{BA35E049-1CAD-D944-B090-38CE1D4FB0D2}" type="slidenum">
              <a:rPr lang="en-US" smtClean="0"/>
              <a:pPr/>
              <a:t>‹#›</a:t>
            </a:fld>
            <a:endParaRPr lang="en-US" dirty="0"/>
          </a:p>
        </p:txBody>
      </p:sp>
      <p:sp>
        <p:nvSpPr>
          <p:cNvPr id="7" name="Text Placeholder 2"/>
          <p:cNvSpPr>
            <a:spLocks noGrp="1"/>
          </p:cNvSpPr>
          <p:nvPr>
            <p:ph idx="1"/>
          </p:nvPr>
        </p:nvSpPr>
        <p:spPr>
          <a:xfrm>
            <a:off x="502920" y="2271837"/>
            <a:ext cx="8844582" cy="3485366"/>
          </a:xfrm>
          <a:prstGeom prst="rect">
            <a:avLst/>
          </a:prstGeom>
        </p:spPr>
        <p:txBody>
          <a:bodyPr vert="horz" lIns="101882" tIns="50941" rIns="101882" bIns="50941"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0476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4" name="Group 13"/>
          <p:cNvGrpSpPr/>
          <p:nvPr userDrawn="1"/>
        </p:nvGrpSpPr>
        <p:grpSpPr>
          <a:xfrm>
            <a:off x="379528" y="1605755"/>
            <a:ext cx="3809190" cy="5050828"/>
            <a:chOff x="379528" y="1605755"/>
            <a:chExt cx="3809190" cy="5050828"/>
          </a:xfrm>
        </p:grpSpPr>
        <p:sp>
          <p:nvSpPr>
            <p:cNvPr id="15" name="Rectangle 14"/>
            <p:cNvSpPr/>
            <p:nvPr/>
          </p:nvSpPr>
          <p:spPr>
            <a:xfrm>
              <a:off x="568607" y="1605755"/>
              <a:ext cx="3620111" cy="505082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79528" y="1781680"/>
              <a:ext cx="3691305" cy="474428"/>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userDrawn="1"/>
        </p:nvGrpSpPr>
        <p:grpSpPr>
          <a:xfrm>
            <a:off x="4430259" y="1605755"/>
            <a:ext cx="3809190" cy="5050828"/>
            <a:chOff x="4430259" y="1605755"/>
            <a:chExt cx="3809190" cy="5050828"/>
          </a:xfrm>
        </p:grpSpPr>
        <p:sp>
          <p:nvSpPr>
            <p:cNvPr id="18" name="Rectangle 17"/>
            <p:cNvSpPr/>
            <p:nvPr/>
          </p:nvSpPr>
          <p:spPr>
            <a:xfrm>
              <a:off x="4619338" y="1605755"/>
              <a:ext cx="3620111" cy="505082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430259" y="1781680"/>
              <a:ext cx="3691305" cy="474428"/>
            </a:xfrm>
            <a:prstGeom prst="rect">
              <a:avLst/>
            </a:prstGeom>
            <a:solidFill>
              <a:srgbClr val="82C441"/>
            </a:solidFill>
            <a:ln>
              <a:solidFill>
                <a:srgbClr val="82C4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Click to edit Master title style</a:t>
            </a:r>
          </a:p>
        </p:txBody>
      </p:sp>
      <p:sp>
        <p:nvSpPr>
          <p:cNvPr id="9" name="Date Placeholder 3"/>
          <p:cNvSpPr>
            <a:spLocks noGrp="1"/>
          </p:cNvSpPr>
          <p:nvPr>
            <p:ph type="dt" sz="half" idx="2"/>
          </p:nvPr>
        </p:nvSpPr>
        <p:spPr>
          <a:xfrm>
            <a:off x="7854604" y="6838247"/>
            <a:ext cx="1492898" cy="413808"/>
          </a:xfrm>
          <a:prstGeom prst="rect">
            <a:avLst/>
          </a:prstGeom>
        </p:spPr>
        <p:txBody>
          <a:bodyPr vert="horz" lIns="101882" tIns="50941" rIns="101882" bIns="50941" rtlCol="0" anchor="ctr"/>
          <a:lstStyle>
            <a:lvl1pPr algn="r">
              <a:defRPr sz="1100">
                <a:solidFill>
                  <a:srgbClr val="8D8D8D"/>
                </a:solidFill>
                <a:latin typeface="Arial"/>
                <a:cs typeface="Arial"/>
              </a:defRPr>
            </a:lvl1pPr>
          </a:lstStyle>
          <a:p>
            <a:fld id="{0DEC6B71-1BC1-CB4A-94E4-3B76974A1D71}" type="datetime4">
              <a:rPr lang="en-US" smtClean="0"/>
              <a:pPr/>
              <a:t>December 2, 2016</a:t>
            </a:fld>
            <a:endParaRPr lang="en-US" dirty="0"/>
          </a:p>
        </p:txBody>
      </p:sp>
      <p:sp>
        <p:nvSpPr>
          <p:cNvPr id="10" name="Slide Number Placeholder 5"/>
          <p:cNvSpPr>
            <a:spLocks noGrp="1"/>
          </p:cNvSpPr>
          <p:nvPr>
            <p:ph type="sldNum" sz="quarter" idx="4"/>
          </p:nvPr>
        </p:nvSpPr>
        <p:spPr>
          <a:xfrm>
            <a:off x="9464801" y="6838247"/>
            <a:ext cx="512784" cy="413808"/>
          </a:xfrm>
          <a:prstGeom prst="rect">
            <a:avLst/>
          </a:prstGeom>
        </p:spPr>
        <p:txBody>
          <a:bodyPr vert="horz" lIns="101882" tIns="50941" rIns="101882" bIns="50941" rtlCol="0" anchor="ctr"/>
          <a:lstStyle>
            <a:lvl1pPr algn="r">
              <a:defRPr sz="1100" b="1" i="0">
                <a:solidFill>
                  <a:schemeClr val="tx1">
                    <a:tint val="75000"/>
                  </a:schemeClr>
                </a:solidFill>
                <a:latin typeface="Arial"/>
                <a:cs typeface="Arial"/>
              </a:defRPr>
            </a:lvl1pPr>
          </a:lstStyle>
          <a:p>
            <a:fld id="{BA35E049-1CAD-D944-B090-38CE1D4FB0D2}" type="slidenum">
              <a:rPr lang="en-US" smtClean="0"/>
              <a:pPr/>
              <a:t>‹#›</a:t>
            </a:fld>
            <a:endParaRPr lang="en-US" dirty="0"/>
          </a:p>
        </p:txBody>
      </p:sp>
      <p:sp>
        <p:nvSpPr>
          <p:cNvPr id="11" name="Text Placeholder 2"/>
          <p:cNvSpPr>
            <a:spLocks noGrp="1"/>
          </p:cNvSpPr>
          <p:nvPr>
            <p:ph idx="1"/>
          </p:nvPr>
        </p:nvSpPr>
        <p:spPr>
          <a:xfrm>
            <a:off x="710899" y="2459973"/>
            <a:ext cx="3359934" cy="4021338"/>
          </a:xfrm>
          <a:prstGeom prst="rect">
            <a:avLst/>
          </a:prstGeom>
        </p:spPr>
        <p:txBody>
          <a:bodyPr vert="horz" lIns="101882" tIns="50941" rIns="101882" bIns="50941"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2"/>
          <p:cNvSpPr>
            <a:spLocks noGrp="1"/>
          </p:cNvSpPr>
          <p:nvPr>
            <p:ph idx="10"/>
          </p:nvPr>
        </p:nvSpPr>
        <p:spPr>
          <a:xfrm>
            <a:off x="4761630" y="2459973"/>
            <a:ext cx="3359934" cy="4021338"/>
          </a:xfrm>
          <a:prstGeom prst="rect">
            <a:avLst/>
          </a:prstGeom>
        </p:spPr>
        <p:txBody>
          <a:bodyPr vert="horz" lIns="101882" tIns="50941" rIns="101882" bIns="50941"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287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2"/>
          </p:nvPr>
        </p:nvSpPr>
        <p:spPr>
          <a:xfrm>
            <a:off x="7854604" y="6838247"/>
            <a:ext cx="1492898" cy="413808"/>
          </a:xfrm>
          <a:prstGeom prst="rect">
            <a:avLst/>
          </a:prstGeom>
        </p:spPr>
        <p:txBody>
          <a:bodyPr vert="horz" lIns="101882" tIns="50941" rIns="101882" bIns="50941" rtlCol="0" anchor="ctr"/>
          <a:lstStyle>
            <a:lvl1pPr algn="r">
              <a:defRPr sz="1100">
                <a:solidFill>
                  <a:srgbClr val="8D8D8D"/>
                </a:solidFill>
                <a:latin typeface="Arial"/>
                <a:cs typeface="Arial"/>
              </a:defRPr>
            </a:lvl1pPr>
          </a:lstStyle>
          <a:p>
            <a:fld id="{0DEC6B71-1BC1-CB4A-94E4-3B76974A1D71}" type="datetime4">
              <a:rPr lang="en-US" smtClean="0"/>
              <a:pPr/>
              <a:t>December 2, 2016</a:t>
            </a:fld>
            <a:endParaRPr lang="en-US" dirty="0"/>
          </a:p>
        </p:txBody>
      </p:sp>
      <p:sp>
        <p:nvSpPr>
          <p:cNvPr id="9" name="Slide Number Placeholder 5"/>
          <p:cNvSpPr>
            <a:spLocks noGrp="1"/>
          </p:cNvSpPr>
          <p:nvPr>
            <p:ph type="sldNum" sz="quarter" idx="4"/>
          </p:nvPr>
        </p:nvSpPr>
        <p:spPr>
          <a:xfrm>
            <a:off x="9464801" y="6838247"/>
            <a:ext cx="512784" cy="413808"/>
          </a:xfrm>
          <a:prstGeom prst="rect">
            <a:avLst/>
          </a:prstGeom>
        </p:spPr>
        <p:txBody>
          <a:bodyPr vert="horz" lIns="101882" tIns="50941" rIns="101882" bIns="50941" rtlCol="0" anchor="ctr"/>
          <a:lstStyle>
            <a:lvl1pPr algn="r">
              <a:defRPr sz="1100" b="1" i="0">
                <a:solidFill>
                  <a:schemeClr val="tx1">
                    <a:tint val="75000"/>
                  </a:schemeClr>
                </a:solidFill>
                <a:latin typeface="Arial"/>
                <a:cs typeface="Arial"/>
              </a:defRPr>
            </a:lvl1pPr>
          </a:lstStyle>
          <a:p>
            <a:fld id="{BA35E049-1CAD-D944-B090-38CE1D4FB0D2}" type="slidenum">
              <a:rPr lang="en-US" smtClean="0"/>
              <a:pPr/>
              <a:t>‹#›</a:t>
            </a:fld>
            <a:endParaRPr lang="en-US" dirty="0"/>
          </a:p>
        </p:txBody>
      </p:sp>
      <p:grpSp>
        <p:nvGrpSpPr>
          <p:cNvPr id="5" name="Group 4"/>
          <p:cNvGrpSpPr/>
          <p:nvPr userDrawn="1"/>
        </p:nvGrpSpPr>
        <p:grpSpPr>
          <a:xfrm>
            <a:off x="379528" y="1605755"/>
            <a:ext cx="9175953" cy="5050828"/>
            <a:chOff x="379528" y="1605755"/>
            <a:chExt cx="4121843" cy="5050828"/>
          </a:xfrm>
        </p:grpSpPr>
        <p:sp>
          <p:nvSpPr>
            <p:cNvPr id="6" name="Rectangle 5"/>
            <p:cNvSpPr/>
            <p:nvPr/>
          </p:nvSpPr>
          <p:spPr>
            <a:xfrm>
              <a:off x="431677" y="1605755"/>
              <a:ext cx="4026044" cy="505082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79528" y="1781680"/>
              <a:ext cx="4121843" cy="4744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 Placeholder 2"/>
          <p:cNvSpPr>
            <a:spLocks noGrp="1"/>
          </p:cNvSpPr>
          <p:nvPr>
            <p:ph idx="1"/>
          </p:nvPr>
        </p:nvSpPr>
        <p:spPr>
          <a:xfrm>
            <a:off x="710899" y="2459973"/>
            <a:ext cx="8517336" cy="4021338"/>
          </a:xfrm>
          <a:prstGeom prst="rect">
            <a:avLst/>
          </a:prstGeom>
        </p:spPr>
        <p:txBody>
          <a:bodyPr vert="horz" lIns="101882" tIns="50941" rIns="101882" bIns="50941"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727103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7"/>
            <a:ext cx="9052560" cy="970788"/>
          </a:xfrm>
          <a:prstGeom prst="rect">
            <a:avLst/>
          </a:prstGeom>
        </p:spPr>
        <p:txBody>
          <a:bodyPr vert="horz" lIns="101882" tIns="50941" rIns="101882" bIns="50941" rtlCol="0" anchor="t" anchorCtr="0">
            <a:noAutofit/>
          </a:bodyPr>
          <a:lstStyle/>
          <a:p>
            <a:r>
              <a:rPr lang="en-US" dirty="0"/>
              <a:t>Click to edit Master title style</a:t>
            </a:r>
          </a:p>
        </p:txBody>
      </p:sp>
      <p:sp>
        <p:nvSpPr>
          <p:cNvPr id="3" name="Text Placeholder 2"/>
          <p:cNvSpPr>
            <a:spLocks noGrp="1"/>
          </p:cNvSpPr>
          <p:nvPr>
            <p:ph type="body" idx="1"/>
          </p:nvPr>
        </p:nvSpPr>
        <p:spPr>
          <a:xfrm>
            <a:off x="502920" y="1626684"/>
            <a:ext cx="9052560" cy="4967509"/>
          </a:xfrm>
          <a:prstGeom prst="rect">
            <a:avLst/>
          </a:prstGeom>
        </p:spPr>
        <p:txBody>
          <a:bodyPr vert="horz" lIns="101882" tIns="50941" rIns="101882" bIns="5094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7854604" y="6838247"/>
            <a:ext cx="1492898" cy="413808"/>
          </a:xfrm>
          <a:prstGeom prst="rect">
            <a:avLst/>
          </a:prstGeom>
        </p:spPr>
        <p:txBody>
          <a:bodyPr vert="horz" lIns="101882" tIns="50941" rIns="101882" bIns="50941" rtlCol="0" anchor="ctr"/>
          <a:lstStyle>
            <a:lvl1pPr algn="r">
              <a:defRPr sz="1100">
                <a:solidFill>
                  <a:srgbClr val="8D8D8D"/>
                </a:solidFill>
                <a:latin typeface="Arial"/>
                <a:cs typeface="Arial"/>
              </a:defRPr>
            </a:lvl1pPr>
          </a:lstStyle>
          <a:p>
            <a:fld id="{0DEC6B71-1BC1-CB4A-94E4-3B76974A1D71}" type="datetime4">
              <a:rPr lang="en-US" smtClean="0"/>
              <a:pPr/>
              <a:t>December 2, 2016</a:t>
            </a:fld>
            <a:endParaRPr lang="en-US" dirty="0"/>
          </a:p>
        </p:txBody>
      </p:sp>
      <p:sp>
        <p:nvSpPr>
          <p:cNvPr id="6" name="Slide Number Placeholder 5"/>
          <p:cNvSpPr>
            <a:spLocks noGrp="1"/>
          </p:cNvSpPr>
          <p:nvPr>
            <p:ph type="sldNum" sz="quarter" idx="4"/>
          </p:nvPr>
        </p:nvSpPr>
        <p:spPr>
          <a:xfrm>
            <a:off x="9464801" y="6838247"/>
            <a:ext cx="512784" cy="413808"/>
          </a:xfrm>
          <a:prstGeom prst="rect">
            <a:avLst/>
          </a:prstGeom>
        </p:spPr>
        <p:txBody>
          <a:bodyPr vert="horz" lIns="101882" tIns="50941" rIns="101882" bIns="50941" rtlCol="0" anchor="ctr"/>
          <a:lstStyle>
            <a:lvl1pPr algn="r">
              <a:defRPr sz="1100" b="1" i="0">
                <a:solidFill>
                  <a:schemeClr val="tx1">
                    <a:tint val="75000"/>
                  </a:schemeClr>
                </a:solidFill>
                <a:latin typeface="Arial"/>
                <a:cs typeface="Arial"/>
              </a:defRPr>
            </a:lvl1pPr>
          </a:lstStyle>
          <a:p>
            <a:fld id="{BA35E049-1CAD-D944-B090-38CE1D4FB0D2}" type="slidenum">
              <a:rPr lang="en-US" smtClean="0"/>
              <a:pPr/>
              <a:t>‹#›</a:t>
            </a:fld>
            <a:endParaRPr lang="en-US" dirty="0"/>
          </a:p>
        </p:txBody>
      </p:sp>
      <p:pic>
        <p:nvPicPr>
          <p:cNvPr id="7" name="Picture 6" descr="2-sm.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Tree>
    <p:extLst>
      <p:ext uri="{BB962C8B-B14F-4D97-AF65-F5344CB8AC3E}">
        <p14:creationId xmlns:p14="http://schemas.microsoft.com/office/powerpoint/2010/main" val="96008015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56" r:id="rId4"/>
    <p:sldLayoutId id="2147483659" r:id="rId5"/>
    <p:sldLayoutId id="2147483666" r:id="rId6"/>
    <p:sldLayoutId id="2147483665" r:id="rId7"/>
    <p:sldLayoutId id="2147483650" r:id="rId8"/>
    <p:sldLayoutId id="2147483653" r:id="rId9"/>
    <p:sldLayoutId id="2147483667" r:id="rId10"/>
    <p:sldLayoutId id="2147483657" r:id="rId11"/>
    <p:sldLayoutId id="2147483660" r:id="rId12"/>
    <p:sldLayoutId id="2147483651" r:id="rId13"/>
    <p:sldLayoutId id="2147483664" r:id="rId14"/>
    <p:sldLayoutId id="2147483668" r:id="rId15"/>
  </p:sldLayoutIdLst>
  <p:hf hdr="0"/>
  <p:txStyles>
    <p:titleStyle>
      <a:lvl1pPr algn="l" defTabSz="509412" rtl="0" eaLnBrk="1" latinLnBrk="0" hangingPunct="1">
        <a:lnSpc>
          <a:spcPts val="3120"/>
        </a:lnSpc>
        <a:spcBef>
          <a:spcPct val="0"/>
        </a:spcBef>
        <a:buNone/>
        <a:defRPr sz="2800" kern="1200">
          <a:solidFill>
            <a:srgbClr val="FFFFFF"/>
          </a:solidFill>
          <a:latin typeface="Arial"/>
          <a:ea typeface="+mj-ea"/>
          <a:cs typeface="Arial"/>
        </a:defRPr>
      </a:lvl1pPr>
    </p:titleStyle>
    <p:bodyStyle>
      <a:lvl1pPr marL="382059" indent="-382059" algn="l" defTabSz="509412" rtl="0" eaLnBrk="1" latinLnBrk="0" hangingPunct="1">
        <a:spcBef>
          <a:spcPct val="20000"/>
        </a:spcBef>
        <a:spcAft>
          <a:spcPts val="669"/>
        </a:spcAft>
        <a:buClr>
          <a:srgbClr val="82C441"/>
        </a:buClr>
        <a:buFont typeface="Arial"/>
        <a:buChar char="•"/>
        <a:defRPr sz="2000" kern="1200">
          <a:solidFill>
            <a:schemeClr val="tx1"/>
          </a:solidFill>
          <a:latin typeface="Arial"/>
          <a:ea typeface="+mn-ea"/>
          <a:cs typeface="Arial"/>
        </a:defRPr>
      </a:lvl1pPr>
      <a:lvl2pPr marL="827795" indent="-318383" algn="l" defTabSz="509412" rtl="0" eaLnBrk="1" latinLnBrk="0" hangingPunct="1">
        <a:spcBef>
          <a:spcPct val="20000"/>
        </a:spcBef>
        <a:buClr>
          <a:srgbClr val="82C441"/>
        </a:buClr>
        <a:buFont typeface="Arial"/>
        <a:buChar char="–"/>
        <a:defRPr sz="1600" kern="1200">
          <a:solidFill>
            <a:schemeClr val="tx1"/>
          </a:solidFill>
          <a:latin typeface="Arial"/>
          <a:ea typeface="+mn-ea"/>
          <a:cs typeface="Arial"/>
        </a:defRPr>
      </a:lvl2pPr>
      <a:lvl3pPr marL="1273531" indent="-254706" algn="l" defTabSz="509412" rtl="0" eaLnBrk="1" latinLnBrk="0" hangingPunct="1">
        <a:spcBef>
          <a:spcPct val="20000"/>
        </a:spcBef>
        <a:buClr>
          <a:srgbClr val="82C441"/>
        </a:buClr>
        <a:buFont typeface="Arial"/>
        <a:buChar char="•"/>
        <a:defRPr sz="1300" kern="1200">
          <a:solidFill>
            <a:schemeClr val="tx1"/>
          </a:solidFill>
          <a:latin typeface="Arial"/>
          <a:ea typeface="+mn-ea"/>
          <a:cs typeface="Arial"/>
        </a:defRPr>
      </a:lvl3pPr>
      <a:lvl4pPr marL="1782943" indent="-254706" algn="l" defTabSz="509412" rtl="0" eaLnBrk="1" latinLnBrk="0" hangingPunct="1">
        <a:spcBef>
          <a:spcPct val="20000"/>
        </a:spcBef>
        <a:buClr>
          <a:srgbClr val="82C441"/>
        </a:buClr>
        <a:buFont typeface="Arial"/>
        <a:buChar char="–"/>
        <a:defRPr sz="1200" kern="1200">
          <a:solidFill>
            <a:schemeClr val="tx1"/>
          </a:solidFill>
          <a:latin typeface="Arial"/>
          <a:ea typeface="+mn-ea"/>
          <a:cs typeface="Arial"/>
        </a:defRPr>
      </a:lvl4pPr>
      <a:lvl5pPr marL="2292355" indent="-254706" algn="l" defTabSz="509412" rtl="0" eaLnBrk="1" latinLnBrk="0" hangingPunct="1">
        <a:spcBef>
          <a:spcPct val="20000"/>
        </a:spcBef>
        <a:buClr>
          <a:srgbClr val="82C441"/>
        </a:buClr>
        <a:buFont typeface="Arial"/>
        <a:buChar char="»"/>
        <a:defRPr sz="1200" kern="1200">
          <a:solidFill>
            <a:srgbClr val="8D8D8D"/>
          </a:solidFill>
          <a:latin typeface="Arial"/>
          <a:ea typeface="+mn-ea"/>
          <a:cs typeface="Arial"/>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7000" y="2772171"/>
            <a:ext cx="5738049" cy="1492716"/>
          </a:xfrm>
          <a:prstGeom prst="rect">
            <a:avLst/>
          </a:prstGeom>
        </p:spPr>
        <p:txBody>
          <a:bodyPr wrap="square">
            <a:spAutoFit/>
          </a:bodyPr>
          <a:lstStyle/>
          <a:p>
            <a:pPr>
              <a:spcAft>
                <a:spcPts val="4200"/>
              </a:spcAft>
            </a:pPr>
            <a:r>
              <a:rPr lang="en-US" sz="3600" dirty="0">
                <a:solidFill>
                  <a:schemeClr val="bg1"/>
                </a:solidFill>
                <a:latin typeface="Arial"/>
                <a:cs typeface="Arial"/>
              </a:rPr>
              <a:t>SIA Executive Roundtable</a:t>
            </a:r>
          </a:p>
          <a:p>
            <a:pPr>
              <a:spcAft>
                <a:spcPts val="4200"/>
              </a:spcAft>
            </a:pPr>
            <a:r>
              <a:rPr lang="en-US" b="1" dirty="0">
                <a:solidFill>
                  <a:schemeClr val="bg1"/>
                </a:solidFill>
                <a:latin typeface="Arial"/>
                <a:cs typeface="Arial"/>
              </a:rPr>
              <a:t>December 1, 2016</a:t>
            </a:r>
            <a:endParaRPr lang="en-US" dirty="0">
              <a:solidFill>
                <a:schemeClr val="bg1"/>
              </a:solidFill>
              <a:latin typeface="Arial"/>
              <a:cs typeface="Arial"/>
            </a:endParaRPr>
          </a:p>
        </p:txBody>
      </p:sp>
    </p:spTree>
    <p:extLst>
      <p:ext uri="{BB962C8B-B14F-4D97-AF65-F5344CB8AC3E}">
        <p14:creationId xmlns:p14="http://schemas.microsoft.com/office/powerpoint/2010/main" val="144124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chemeClr val="bg1"/>
                </a:solidFill>
              </a:rPr>
              <a:t>The Gig Economy: It’s big and it’s growing</a:t>
            </a:r>
          </a:p>
        </p:txBody>
      </p:sp>
      <p:sp>
        <p:nvSpPr>
          <p:cNvPr id="3" name="Date Placeholder 2"/>
          <p:cNvSpPr>
            <a:spLocks noGrp="1"/>
          </p:cNvSpPr>
          <p:nvPr>
            <p:ph type="dt" sz="half" idx="2"/>
          </p:nvPr>
        </p:nvSpPr>
        <p:spPr/>
        <p:txBody>
          <a:bodyPr/>
          <a:lstStyle/>
          <a:p>
            <a:fld id="{0DEC6B71-1BC1-CB4A-94E4-3B76974A1D71}" type="datetime4">
              <a:rPr lang="en-US" smtClean="0"/>
              <a:pPr/>
              <a:t>December 2, 2016</a:t>
            </a:fld>
            <a:endParaRPr lang="en-US" dirty="0"/>
          </a:p>
        </p:txBody>
      </p:sp>
      <p:sp>
        <p:nvSpPr>
          <p:cNvPr id="4" name="Slide Number Placeholder 3"/>
          <p:cNvSpPr>
            <a:spLocks noGrp="1"/>
          </p:cNvSpPr>
          <p:nvPr>
            <p:ph type="sldNum" sz="quarter" idx="4"/>
          </p:nvPr>
        </p:nvSpPr>
        <p:spPr/>
        <p:txBody>
          <a:bodyPr/>
          <a:lstStyle/>
          <a:p>
            <a:fld id="{BA35E049-1CAD-D944-B090-38CE1D4FB0D2}" type="slidenum">
              <a:rPr lang="en-US" smtClean="0"/>
              <a:pPr/>
              <a:t>2</a:t>
            </a:fld>
            <a:endParaRPr lang="en-US" dirty="0"/>
          </a:p>
        </p:txBody>
      </p:sp>
      <p:sp>
        <p:nvSpPr>
          <p:cNvPr id="5" name="Content Placeholder 4"/>
          <p:cNvSpPr>
            <a:spLocks noGrp="1"/>
          </p:cNvSpPr>
          <p:nvPr>
            <p:ph idx="1"/>
          </p:nvPr>
        </p:nvSpPr>
        <p:spPr>
          <a:xfrm>
            <a:off x="881349" y="1626685"/>
            <a:ext cx="8262651" cy="5070984"/>
          </a:xfrm>
        </p:spPr>
        <p:txBody>
          <a:bodyPr/>
          <a:lstStyle/>
          <a:p>
            <a:pPr marL="0" indent="0" algn="ctr">
              <a:buNone/>
            </a:pPr>
            <a:endParaRPr lang="en-US" sz="2800" dirty="0"/>
          </a:p>
          <a:p>
            <a:pPr marL="0" indent="0" algn="ctr">
              <a:spcBef>
                <a:spcPts val="0"/>
              </a:spcBef>
              <a:spcAft>
                <a:spcPts val="0"/>
              </a:spcAft>
              <a:buNone/>
            </a:pPr>
            <a:endParaRPr lang="en-US" sz="3200" dirty="0"/>
          </a:p>
          <a:p>
            <a:pPr marL="0" indent="0" algn="ctr">
              <a:spcBef>
                <a:spcPts val="0"/>
              </a:spcBef>
              <a:spcAft>
                <a:spcPts val="0"/>
              </a:spcAft>
              <a:buNone/>
            </a:pPr>
            <a:r>
              <a:rPr lang="en-US" sz="3200" i="1" dirty="0"/>
              <a:t>“If 2015 was the tipping point for the contingent workforce’s growth and evolution, </a:t>
            </a:r>
          </a:p>
          <a:p>
            <a:pPr marL="0" indent="0" algn="ctr">
              <a:spcBef>
                <a:spcPts val="0"/>
              </a:spcBef>
              <a:spcAft>
                <a:spcPts val="0"/>
              </a:spcAft>
              <a:buNone/>
            </a:pPr>
            <a:r>
              <a:rPr lang="en-US" sz="3200" i="1" dirty="0"/>
              <a:t>2016 is the year that the </a:t>
            </a:r>
            <a:r>
              <a:rPr lang="en-US" sz="3200" b="1" i="1" dirty="0">
                <a:solidFill>
                  <a:srgbClr val="71BC32"/>
                </a:solidFill>
              </a:rPr>
              <a:t>‘gig economy’ </a:t>
            </a:r>
            <a:r>
              <a:rPr lang="en-US" sz="3200" i="1" dirty="0"/>
              <a:t>propels it to new heights.”</a:t>
            </a:r>
          </a:p>
          <a:p>
            <a:pPr marL="0" indent="0">
              <a:buNone/>
            </a:pPr>
            <a:r>
              <a:rPr lang="en-US" dirty="0"/>
              <a:t> </a:t>
            </a:r>
          </a:p>
          <a:p>
            <a:pPr marL="0" lvl="0" indent="0" algn="r">
              <a:buNone/>
            </a:pPr>
            <a:r>
              <a:rPr lang="en-US" dirty="0"/>
              <a:t>- Ardent Partners, </a:t>
            </a:r>
            <a:r>
              <a:rPr lang="en-US" i="1" dirty="0"/>
              <a:t>The State of Contingent Workforce Management 2016-2017: Adapting to a New World of Work</a:t>
            </a:r>
            <a:endParaRPr lang="en-US" dirty="0"/>
          </a:p>
        </p:txBody>
      </p:sp>
    </p:spTree>
    <p:extLst>
      <p:ext uri="{BB962C8B-B14F-4D97-AF65-F5344CB8AC3E}">
        <p14:creationId xmlns:p14="http://schemas.microsoft.com/office/powerpoint/2010/main" val="56510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solidFill>
                  <a:schemeClr val="bg1"/>
                </a:solidFill>
              </a:rPr>
              <a:t>Three Numbers to Remember</a:t>
            </a:r>
            <a:endParaRPr lang="en-US" dirty="0">
              <a:solidFill>
                <a:schemeClr val="bg1"/>
              </a:solidFill>
            </a:endParaRPr>
          </a:p>
        </p:txBody>
      </p:sp>
      <p:sp>
        <p:nvSpPr>
          <p:cNvPr id="3" name="Date Placeholder 2"/>
          <p:cNvSpPr>
            <a:spLocks noGrp="1"/>
          </p:cNvSpPr>
          <p:nvPr>
            <p:ph type="dt" sz="half" idx="2"/>
          </p:nvPr>
        </p:nvSpPr>
        <p:spPr/>
        <p:txBody>
          <a:bodyPr/>
          <a:lstStyle/>
          <a:p>
            <a:fld id="{0DEC6B71-1BC1-CB4A-94E4-3B76974A1D71}" type="datetime4">
              <a:rPr lang="en-US" smtClean="0"/>
              <a:pPr/>
              <a:t>December 2, 2016</a:t>
            </a:fld>
            <a:endParaRPr lang="en-US" dirty="0"/>
          </a:p>
        </p:txBody>
      </p:sp>
      <p:sp>
        <p:nvSpPr>
          <p:cNvPr id="4" name="Slide Number Placeholder 3"/>
          <p:cNvSpPr>
            <a:spLocks noGrp="1"/>
          </p:cNvSpPr>
          <p:nvPr>
            <p:ph type="sldNum" sz="quarter" idx="4"/>
          </p:nvPr>
        </p:nvSpPr>
        <p:spPr/>
        <p:txBody>
          <a:bodyPr/>
          <a:lstStyle/>
          <a:p>
            <a:fld id="{BA35E049-1CAD-D944-B090-38CE1D4FB0D2}" type="slidenum">
              <a:rPr lang="en-US" smtClean="0"/>
              <a:pPr/>
              <a:t>3</a:t>
            </a:fld>
            <a:endParaRPr lang="en-US" dirty="0"/>
          </a:p>
        </p:txBody>
      </p:sp>
      <p:sp>
        <p:nvSpPr>
          <p:cNvPr id="5" name="Content Placeholder 4"/>
          <p:cNvSpPr>
            <a:spLocks noGrp="1"/>
          </p:cNvSpPr>
          <p:nvPr>
            <p:ph idx="1"/>
          </p:nvPr>
        </p:nvSpPr>
        <p:spPr>
          <a:xfrm>
            <a:off x="2633031" y="2761424"/>
            <a:ext cx="6831769" cy="3606327"/>
          </a:xfrm>
        </p:spPr>
        <p:txBody>
          <a:bodyPr/>
          <a:lstStyle/>
          <a:p>
            <a:pPr marL="0" indent="0">
              <a:buNone/>
            </a:pPr>
            <a:r>
              <a:rPr lang="en-US" i="1" dirty="0"/>
              <a:t>p</a:t>
            </a:r>
            <a:r>
              <a:rPr lang="en-US" i="1" dirty="0" smtClean="0"/>
              <a:t>eople </a:t>
            </a:r>
            <a:r>
              <a:rPr lang="en-US" i="1" dirty="0"/>
              <a:t>took on Gig Work in the US</a:t>
            </a:r>
          </a:p>
          <a:p>
            <a:pPr marL="0" indent="0">
              <a:buNone/>
            </a:pPr>
            <a:endParaRPr lang="en-US" i="1" dirty="0"/>
          </a:p>
          <a:p>
            <a:pPr marL="0" indent="0">
              <a:buNone/>
            </a:pPr>
            <a:endParaRPr lang="en-US" i="1" dirty="0"/>
          </a:p>
          <a:p>
            <a:pPr marL="0" indent="0">
              <a:buNone/>
            </a:pPr>
            <a:r>
              <a:rPr lang="en-US" i="1" dirty="0"/>
              <a:t>o</a:t>
            </a:r>
            <a:r>
              <a:rPr lang="en-US" i="1" dirty="0" smtClean="0"/>
              <a:t>f </a:t>
            </a:r>
            <a:r>
              <a:rPr lang="en-US" i="1" dirty="0"/>
              <a:t>US workers did Gig Work in 2015</a:t>
            </a:r>
          </a:p>
          <a:p>
            <a:pPr marL="0" indent="0">
              <a:buNone/>
            </a:pPr>
            <a:endParaRPr lang="en-US" i="1" dirty="0"/>
          </a:p>
          <a:p>
            <a:pPr marL="0" indent="0">
              <a:buNone/>
            </a:pPr>
            <a:endParaRPr lang="en-US" i="1" dirty="0"/>
          </a:p>
          <a:p>
            <a:pPr marL="0" indent="0">
              <a:buNone/>
            </a:pPr>
            <a:endParaRPr lang="en-US" i="1" dirty="0"/>
          </a:p>
          <a:p>
            <a:pPr marL="0" indent="0">
              <a:buNone/>
            </a:pPr>
            <a:r>
              <a:rPr lang="en-US" i="1" dirty="0"/>
              <a:t>t</a:t>
            </a:r>
            <a:r>
              <a:rPr lang="en-US" i="1" dirty="0" smtClean="0"/>
              <a:t>otal </a:t>
            </a:r>
            <a:r>
              <a:rPr lang="en-US" i="1" dirty="0"/>
              <a:t>2015 US Gig Economy Spending</a:t>
            </a:r>
          </a:p>
        </p:txBody>
      </p:sp>
      <p:sp>
        <p:nvSpPr>
          <p:cNvPr id="6" name="TextBox 5"/>
          <p:cNvSpPr txBox="1"/>
          <p:nvPr/>
        </p:nvSpPr>
        <p:spPr>
          <a:xfrm flipH="1">
            <a:off x="562686" y="1706447"/>
            <a:ext cx="4911872" cy="1200329"/>
          </a:xfrm>
          <a:prstGeom prst="rect">
            <a:avLst/>
          </a:prstGeom>
          <a:noFill/>
        </p:spPr>
        <p:txBody>
          <a:bodyPr wrap="square" rtlCol="0">
            <a:spAutoFit/>
          </a:bodyPr>
          <a:lstStyle/>
          <a:p>
            <a:r>
              <a:rPr lang="en-US" sz="7200" dirty="0">
                <a:solidFill>
                  <a:srgbClr val="71BC32"/>
                </a:solidFill>
                <a:latin typeface="Arial" charset="0"/>
                <a:ea typeface="Arial" charset="0"/>
                <a:cs typeface="Arial" charset="0"/>
              </a:rPr>
              <a:t>44 </a:t>
            </a:r>
            <a:r>
              <a:rPr lang="en-US" sz="7200" dirty="0" smtClean="0">
                <a:solidFill>
                  <a:srgbClr val="71BC32"/>
                </a:solidFill>
                <a:latin typeface="Arial" charset="0"/>
                <a:ea typeface="Arial" charset="0"/>
                <a:cs typeface="Arial" charset="0"/>
              </a:rPr>
              <a:t>Million </a:t>
            </a:r>
            <a:endParaRPr lang="en-US" sz="7200" dirty="0">
              <a:solidFill>
                <a:srgbClr val="71BC32"/>
              </a:solidFill>
              <a:latin typeface="Arial" charset="0"/>
              <a:ea typeface="Arial" charset="0"/>
              <a:cs typeface="Arial" charset="0"/>
            </a:endParaRPr>
          </a:p>
        </p:txBody>
      </p:sp>
      <p:sp>
        <p:nvSpPr>
          <p:cNvPr id="7" name="TextBox 6"/>
          <p:cNvSpPr txBox="1"/>
          <p:nvPr/>
        </p:nvSpPr>
        <p:spPr>
          <a:xfrm flipH="1">
            <a:off x="562686" y="3110838"/>
            <a:ext cx="4911872" cy="1200329"/>
          </a:xfrm>
          <a:prstGeom prst="rect">
            <a:avLst/>
          </a:prstGeom>
          <a:noFill/>
        </p:spPr>
        <p:txBody>
          <a:bodyPr wrap="square" rtlCol="0">
            <a:spAutoFit/>
          </a:bodyPr>
          <a:lstStyle/>
          <a:p>
            <a:r>
              <a:rPr lang="en-US" sz="7200" dirty="0">
                <a:solidFill>
                  <a:srgbClr val="71BC32"/>
                </a:solidFill>
                <a:latin typeface="Arial" charset="0"/>
                <a:ea typeface="Arial" charset="0"/>
                <a:cs typeface="Arial" charset="0"/>
              </a:rPr>
              <a:t>29%</a:t>
            </a:r>
            <a:r>
              <a:rPr lang="en-US" sz="7200" dirty="0">
                <a:latin typeface="Arial" charset="0"/>
                <a:ea typeface="Arial" charset="0"/>
                <a:cs typeface="Arial" charset="0"/>
              </a:rPr>
              <a:t> </a:t>
            </a:r>
          </a:p>
        </p:txBody>
      </p:sp>
      <p:sp>
        <p:nvSpPr>
          <p:cNvPr id="8" name="TextBox 7"/>
          <p:cNvSpPr txBox="1"/>
          <p:nvPr/>
        </p:nvSpPr>
        <p:spPr>
          <a:xfrm flipH="1">
            <a:off x="562686" y="4739294"/>
            <a:ext cx="4911872" cy="1200329"/>
          </a:xfrm>
          <a:prstGeom prst="rect">
            <a:avLst/>
          </a:prstGeom>
          <a:noFill/>
        </p:spPr>
        <p:txBody>
          <a:bodyPr wrap="square" rtlCol="0">
            <a:spAutoFit/>
          </a:bodyPr>
          <a:lstStyle/>
          <a:p>
            <a:r>
              <a:rPr lang="en-US" sz="7200" dirty="0">
                <a:solidFill>
                  <a:srgbClr val="71BC32"/>
                </a:solidFill>
                <a:latin typeface="Arial" charset="0"/>
                <a:ea typeface="Arial" charset="0"/>
                <a:cs typeface="Arial" charset="0"/>
              </a:rPr>
              <a:t>$792 Billion</a:t>
            </a:r>
          </a:p>
        </p:txBody>
      </p:sp>
    </p:spTree>
    <p:extLst>
      <p:ext uri="{BB962C8B-B14F-4D97-AF65-F5344CB8AC3E}">
        <p14:creationId xmlns:p14="http://schemas.microsoft.com/office/powerpoint/2010/main" val="521827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Why is this happening now?</a:t>
            </a:r>
          </a:p>
        </p:txBody>
      </p:sp>
      <p:sp>
        <p:nvSpPr>
          <p:cNvPr id="3" name="Date Placeholder 2"/>
          <p:cNvSpPr>
            <a:spLocks noGrp="1"/>
          </p:cNvSpPr>
          <p:nvPr>
            <p:ph type="dt" sz="half" idx="2"/>
          </p:nvPr>
        </p:nvSpPr>
        <p:spPr/>
        <p:txBody>
          <a:bodyPr/>
          <a:lstStyle/>
          <a:p>
            <a:fld id="{0DEC6B71-1BC1-CB4A-94E4-3B76974A1D71}" type="datetime4">
              <a:rPr lang="en-US" smtClean="0"/>
              <a:pPr/>
              <a:t>December 2, 2016</a:t>
            </a:fld>
            <a:endParaRPr lang="en-US" dirty="0"/>
          </a:p>
        </p:txBody>
      </p:sp>
      <p:sp>
        <p:nvSpPr>
          <p:cNvPr id="4" name="Slide Number Placeholder 3"/>
          <p:cNvSpPr>
            <a:spLocks noGrp="1"/>
          </p:cNvSpPr>
          <p:nvPr>
            <p:ph type="sldNum" sz="quarter" idx="4"/>
          </p:nvPr>
        </p:nvSpPr>
        <p:spPr/>
        <p:txBody>
          <a:bodyPr/>
          <a:lstStyle/>
          <a:p>
            <a:fld id="{BA35E049-1CAD-D944-B090-38CE1D4FB0D2}" type="slidenum">
              <a:rPr lang="en-US" smtClean="0"/>
              <a:pPr/>
              <a:t>4</a:t>
            </a:fld>
            <a:endParaRPr lang="en-US" dirty="0"/>
          </a:p>
        </p:txBody>
      </p:sp>
      <p:sp>
        <p:nvSpPr>
          <p:cNvPr id="5" name="Content Placeholder 4"/>
          <p:cNvSpPr>
            <a:spLocks noGrp="1"/>
          </p:cNvSpPr>
          <p:nvPr>
            <p:ph idx="1"/>
          </p:nvPr>
        </p:nvSpPr>
        <p:spPr>
          <a:xfrm>
            <a:off x="4073250" y="2804159"/>
            <a:ext cx="5699667" cy="4762189"/>
          </a:xfrm>
        </p:spPr>
        <p:txBody>
          <a:bodyPr/>
          <a:lstStyle/>
          <a:p>
            <a:pPr marL="0" indent="0">
              <a:buNone/>
            </a:pPr>
            <a:r>
              <a:rPr lang="en-US" sz="2400" i="1" dirty="0"/>
              <a:t>“Project-based work has become more attractive </a:t>
            </a:r>
          </a:p>
          <a:p>
            <a:pPr marL="0" indent="0">
              <a:buNone/>
            </a:pPr>
            <a:r>
              <a:rPr lang="en-US" sz="2400" i="1" dirty="0"/>
              <a:t>Social contract guaranteeing job security and plush benefits is dead or dying</a:t>
            </a:r>
          </a:p>
          <a:p>
            <a:pPr marL="0" indent="0">
              <a:buNone/>
            </a:pPr>
            <a:r>
              <a:rPr lang="en-US" sz="2400" i="1" dirty="0"/>
              <a:t>Today’s technology makes it easy to plug in</a:t>
            </a:r>
            <a:endParaRPr lang="en-US" i="1" dirty="0"/>
          </a:p>
          <a:p>
            <a:pPr marL="0" indent="0" algn="r">
              <a:buNone/>
            </a:pPr>
            <a:r>
              <a:rPr lang="en-US" i="1" dirty="0"/>
              <a:t>- Harvard Business Review</a:t>
            </a:r>
          </a:p>
        </p:txBody>
      </p:sp>
      <p:sp>
        <p:nvSpPr>
          <p:cNvPr id="6" name="TextBox 5"/>
          <p:cNvSpPr txBox="1"/>
          <p:nvPr/>
        </p:nvSpPr>
        <p:spPr>
          <a:xfrm>
            <a:off x="-268712" y="1725342"/>
            <a:ext cx="3028204" cy="461665"/>
          </a:xfrm>
          <a:prstGeom prst="rect">
            <a:avLst/>
          </a:prstGeom>
          <a:noFill/>
        </p:spPr>
        <p:txBody>
          <a:bodyPr wrap="square" rtlCol="0">
            <a:spAutoFit/>
          </a:bodyPr>
          <a:lstStyle/>
          <a:p>
            <a:pPr algn="ctr"/>
            <a:r>
              <a:rPr lang="en-US" sz="2400" dirty="0">
                <a:latin typeface="Arial"/>
                <a:cs typeface="Arial"/>
              </a:rPr>
              <a:t>TALENT</a:t>
            </a:r>
          </a:p>
        </p:txBody>
      </p:sp>
      <p:sp>
        <p:nvSpPr>
          <p:cNvPr id="7" name="TextBox 6"/>
          <p:cNvSpPr txBox="1"/>
          <p:nvPr/>
        </p:nvSpPr>
        <p:spPr>
          <a:xfrm>
            <a:off x="2180113" y="1725342"/>
            <a:ext cx="3028204" cy="461665"/>
          </a:xfrm>
          <a:prstGeom prst="rect">
            <a:avLst/>
          </a:prstGeom>
          <a:noFill/>
        </p:spPr>
        <p:txBody>
          <a:bodyPr wrap="square" rtlCol="0">
            <a:spAutoFit/>
          </a:bodyPr>
          <a:lstStyle/>
          <a:p>
            <a:pPr algn="ctr"/>
            <a:r>
              <a:rPr lang="en-US" sz="2400" dirty="0">
                <a:latin typeface="Arial"/>
                <a:cs typeface="Arial"/>
              </a:rPr>
              <a:t>DEMAND</a:t>
            </a:r>
          </a:p>
        </p:txBody>
      </p:sp>
      <p:sp>
        <p:nvSpPr>
          <p:cNvPr id="8" name="TextBox 7"/>
          <p:cNvSpPr txBox="1"/>
          <p:nvPr/>
        </p:nvSpPr>
        <p:spPr>
          <a:xfrm>
            <a:off x="572955" y="4313030"/>
            <a:ext cx="3882939" cy="461665"/>
          </a:xfrm>
          <a:prstGeom prst="rect">
            <a:avLst/>
          </a:prstGeom>
          <a:noFill/>
        </p:spPr>
        <p:txBody>
          <a:bodyPr wrap="square" rtlCol="0">
            <a:spAutoFit/>
          </a:bodyPr>
          <a:lstStyle/>
          <a:p>
            <a:pPr algn="ctr"/>
            <a:r>
              <a:rPr lang="en-US" sz="2400" dirty="0">
                <a:latin typeface="Arial"/>
                <a:cs typeface="Arial"/>
              </a:rPr>
              <a:t>TECHNOLOGY</a:t>
            </a:r>
          </a:p>
        </p:txBody>
      </p:sp>
      <p:sp>
        <p:nvSpPr>
          <p:cNvPr id="11" name="Down Arrow 10"/>
          <p:cNvSpPr/>
          <p:nvPr/>
        </p:nvSpPr>
        <p:spPr>
          <a:xfrm rot="10800000">
            <a:off x="2180114" y="3018164"/>
            <a:ext cx="668623" cy="1249035"/>
          </a:xfrm>
          <a:prstGeom prst="downArrow">
            <a:avLst/>
          </a:prstGeom>
          <a:gradFill flip="none" rotWithShape="1">
            <a:gsLst>
              <a:gs pos="53000">
                <a:srgbClr val="7EC93F"/>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Down Arrow 11"/>
          <p:cNvSpPr/>
          <p:nvPr/>
        </p:nvSpPr>
        <p:spPr>
          <a:xfrm rot="3242664">
            <a:off x="2702379" y="2031138"/>
            <a:ext cx="668623" cy="1249035"/>
          </a:xfrm>
          <a:prstGeom prst="downArrow">
            <a:avLst/>
          </a:prstGeom>
          <a:gradFill flip="none" rotWithShape="1">
            <a:gsLst>
              <a:gs pos="53000">
                <a:srgbClr val="7EC93F"/>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3" name="Down Arrow 12"/>
          <p:cNvSpPr/>
          <p:nvPr/>
        </p:nvSpPr>
        <p:spPr>
          <a:xfrm rot="18175402">
            <a:off x="1643057" y="2054852"/>
            <a:ext cx="668623" cy="1249035"/>
          </a:xfrm>
          <a:prstGeom prst="downArrow">
            <a:avLst/>
          </a:prstGeom>
          <a:gradFill flip="none" rotWithShape="1">
            <a:gsLst>
              <a:gs pos="53000">
                <a:srgbClr val="7EC93F"/>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88911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OnForce</a:t>
            </a:r>
          </a:p>
        </p:txBody>
      </p:sp>
      <p:sp>
        <p:nvSpPr>
          <p:cNvPr id="3" name="Date Placeholder 2"/>
          <p:cNvSpPr>
            <a:spLocks noGrp="1"/>
          </p:cNvSpPr>
          <p:nvPr>
            <p:ph type="dt" sz="half" idx="2"/>
          </p:nvPr>
        </p:nvSpPr>
        <p:spPr/>
        <p:txBody>
          <a:bodyPr/>
          <a:lstStyle/>
          <a:p>
            <a:fld id="{0DEC6B71-1BC1-CB4A-94E4-3B76974A1D71}" type="datetime4">
              <a:rPr lang="en-US" smtClean="0"/>
              <a:pPr/>
              <a:t>December 2, 2016</a:t>
            </a:fld>
            <a:endParaRPr lang="en-US" dirty="0"/>
          </a:p>
        </p:txBody>
      </p:sp>
      <p:sp>
        <p:nvSpPr>
          <p:cNvPr id="4" name="Slide Number Placeholder 3"/>
          <p:cNvSpPr>
            <a:spLocks noGrp="1"/>
          </p:cNvSpPr>
          <p:nvPr>
            <p:ph type="sldNum" sz="quarter" idx="4"/>
          </p:nvPr>
        </p:nvSpPr>
        <p:spPr/>
        <p:txBody>
          <a:bodyPr/>
          <a:lstStyle/>
          <a:p>
            <a:fld id="{BA35E049-1CAD-D944-B090-38CE1D4FB0D2}" type="slidenum">
              <a:rPr lang="en-US" smtClean="0"/>
              <a:pPr/>
              <a:t>5</a:t>
            </a:fld>
            <a:endParaRPr lang="en-US" dirty="0"/>
          </a:p>
        </p:txBody>
      </p:sp>
      <p:sp>
        <p:nvSpPr>
          <p:cNvPr id="6" name="Content Placeholder 2"/>
          <p:cNvSpPr>
            <a:spLocks noGrp="1"/>
          </p:cNvSpPr>
          <p:nvPr>
            <p:ph idx="1"/>
          </p:nvPr>
        </p:nvSpPr>
        <p:spPr>
          <a:xfrm>
            <a:off x="502920" y="1626684"/>
            <a:ext cx="9052560" cy="3935033"/>
          </a:xfrm>
        </p:spPr>
        <p:txBody>
          <a:bodyPr>
            <a:noAutofit/>
          </a:bodyPr>
          <a:lstStyle/>
          <a:p>
            <a:pPr marL="0" indent="0">
              <a:spcAft>
                <a:spcPts val="600"/>
              </a:spcAft>
              <a:buNone/>
            </a:pPr>
            <a:r>
              <a:rPr lang="en-US" sz="1600" b="1" dirty="0">
                <a:solidFill>
                  <a:srgbClr val="92C633"/>
                </a:solidFill>
              </a:rPr>
              <a:t>HISTORY</a:t>
            </a:r>
            <a:r>
              <a:rPr lang="en-US" dirty="0"/>
              <a:t> </a:t>
            </a:r>
            <a:endParaRPr lang="en-US" sz="1600" dirty="0"/>
          </a:p>
          <a:p>
            <a:pPr>
              <a:spcAft>
                <a:spcPts val="600"/>
              </a:spcAft>
            </a:pPr>
            <a:r>
              <a:rPr lang="en-US" sz="1400" dirty="0"/>
              <a:t>Founded in 2004</a:t>
            </a:r>
          </a:p>
          <a:p>
            <a:pPr>
              <a:spcAft>
                <a:spcPts val="600"/>
              </a:spcAft>
            </a:pPr>
            <a:r>
              <a:rPr lang="en-US" sz="1400" dirty="0"/>
              <a:t>In 2014 OnForce became a division of Beeline and a strategic and independently operated business unit of Adecco Group, the world’s leading provider of HR solutions.</a:t>
            </a:r>
          </a:p>
          <a:p>
            <a:pPr marL="0" indent="0">
              <a:spcAft>
                <a:spcPts val="600"/>
              </a:spcAft>
              <a:buNone/>
            </a:pPr>
            <a:r>
              <a:rPr lang="en-US" sz="1600" b="1" dirty="0">
                <a:solidFill>
                  <a:srgbClr val="92C633"/>
                </a:solidFill>
              </a:rPr>
              <a:t>LOCATION</a:t>
            </a:r>
          </a:p>
          <a:p>
            <a:pPr marL="0" indent="0">
              <a:spcAft>
                <a:spcPts val="1600"/>
              </a:spcAft>
              <a:buNone/>
            </a:pPr>
            <a:r>
              <a:rPr lang="en-US" sz="1400" dirty="0"/>
              <a:t>Headquartered in Lexington, MA</a:t>
            </a:r>
          </a:p>
          <a:p>
            <a:pPr marL="0" indent="0">
              <a:buNone/>
            </a:pPr>
            <a:r>
              <a:rPr lang="en-US" sz="1600" b="1" dirty="0">
                <a:solidFill>
                  <a:srgbClr val="92C633"/>
                </a:solidFill>
              </a:rPr>
              <a:t>ABOUT</a:t>
            </a:r>
          </a:p>
          <a:p>
            <a:r>
              <a:rPr lang="en-US" sz="1400" dirty="0"/>
              <a:t>We are dedicated to connecting companies with best-fit professionals, and enabling both parties to manage every aspect of an engagement, all on one platform.</a:t>
            </a:r>
          </a:p>
          <a:p>
            <a:pPr>
              <a:spcAft>
                <a:spcPts val="1600"/>
              </a:spcAft>
            </a:pPr>
            <a:r>
              <a:rPr lang="en-US" sz="1400" dirty="0"/>
              <a:t>Allows companies to search for, negotiate with, and engage directly with non-employee talent</a:t>
            </a:r>
          </a:p>
          <a:p>
            <a:pPr marL="0" indent="0">
              <a:buNone/>
            </a:pPr>
            <a:r>
              <a:rPr lang="en-US" sz="1600" b="1" dirty="0">
                <a:solidFill>
                  <a:srgbClr val="92C633"/>
                </a:solidFill>
              </a:rPr>
              <a:t>TRACK RECORD</a:t>
            </a:r>
          </a:p>
        </p:txBody>
      </p:sp>
      <p:grpSp>
        <p:nvGrpSpPr>
          <p:cNvPr id="5" name="Group 4"/>
          <p:cNvGrpSpPr/>
          <p:nvPr/>
        </p:nvGrpSpPr>
        <p:grpSpPr>
          <a:xfrm>
            <a:off x="502920" y="5444981"/>
            <a:ext cx="9052560" cy="1104556"/>
            <a:chOff x="502920" y="5425525"/>
            <a:chExt cx="9052560" cy="1104556"/>
          </a:xfrm>
        </p:grpSpPr>
        <p:grpSp>
          <p:nvGrpSpPr>
            <p:cNvPr id="8" name="Group 7"/>
            <p:cNvGrpSpPr/>
            <p:nvPr/>
          </p:nvGrpSpPr>
          <p:grpSpPr>
            <a:xfrm>
              <a:off x="502920" y="5425525"/>
              <a:ext cx="2295211" cy="1104556"/>
              <a:chOff x="502920" y="3482739"/>
              <a:chExt cx="2295211" cy="1104556"/>
            </a:xfrm>
          </p:grpSpPr>
          <p:sp>
            <p:nvSpPr>
              <p:cNvPr id="14" name="TextBox 13"/>
              <p:cNvSpPr txBox="1"/>
              <p:nvPr/>
            </p:nvSpPr>
            <p:spPr>
              <a:xfrm>
                <a:off x="502920" y="3482739"/>
                <a:ext cx="1895071" cy="1015663"/>
              </a:xfrm>
              <a:prstGeom prst="rect">
                <a:avLst/>
              </a:prstGeom>
              <a:noFill/>
            </p:spPr>
            <p:txBody>
              <a:bodyPr wrap="none" rtlCol="0">
                <a:spAutoFit/>
              </a:bodyPr>
              <a:lstStyle/>
              <a:p>
                <a:r>
                  <a:rPr lang="en-US" sz="6000" b="1" dirty="0">
                    <a:latin typeface="Arial"/>
                    <a:cs typeface="Arial"/>
                  </a:rPr>
                  <a:t>3.5M</a:t>
                </a:r>
                <a:endParaRPr lang="en-US" sz="6000" dirty="0"/>
              </a:p>
            </p:txBody>
          </p:sp>
          <p:sp>
            <p:nvSpPr>
              <p:cNvPr id="15" name="TextBox 14"/>
              <p:cNvSpPr txBox="1"/>
              <p:nvPr/>
            </p:nvSpPr>
            <p:spPr>
              <a:xfrm>
                <a:off x="502920" y="4310296"/>
                <a:ext cx="2295211" cy="276999"/>
              </a:xfrm>
              <a:prstGeom prst="rect">
                <a:avLst/>
              </a:prstGeom>
              <a:noFill/>
            </p:spPr>
            <p:txBody>
              <a:bodyPr wrap="square" rtlCol="0">
                <a:spAutoFit/>
              </a:bodyPr>
              <a:lstStyle/>
              <a:p>
                <a:r>
                  <a:rPr lang="en-US" sz="1200" dirty="0">
                    <a:latin typeface="Arial"/>
                    <a:cs typeface="Arial"/>
                  </a:rPr>
                  <a:t>ASSIGNMENTS COMPLETED</a:t>
                </a:r>
              </a:p>
            </p:txBody>
          </p:sp>
          <p:sp>
            <p:nvSpPr>
              <p:cNvPr id="16" name="Plus 15"/>
              <p:cNvSpPr/>
              <p:nvPr/>
            </p:nvSpPr>
            <p:spPr>
              <a:xfrm>
                <a:off x="2099575" y="3730220"/>
                <a:ext cx="520700" cy="520700"/>
              </a:xfrm>
              <a:prstGeom prst="mathPlus">
                <a:avLst/>
              </a:prstGeom>
              <a:solidFill>
                <a:srgbClr val="82C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2C441"/>
                  </a:solidFill>
                </a:endParaRPr>
              </a:p>
            </p:txBody>
          </p:sp>
        </p:grpSp>
        <p:grpSp>
          <p:nvGrpSpPr>
            <p:cNvPr id="9" name="Group 8"/>
            <p:cNvGrpSpPr/>
            <p:nvPr/>
          </p:nvGrpSpPr>
          <p:grpSpPr>
            <a:xfrm>
              <a:off x="3324252" y="5425525"/>
              <a:ext cx="3196083" cy="1104556"/>
              <a:chOff x="2915946" y="3390406"/>
              <a:chExt cx="3196083" cy="1104556"/>
            </a:xfrm>
          </p:grpSpPr>
          <p:sp>
            <p:nvSpPr>
              <p:cNvPr id="11" name="TextBox 10"/>
              <p:cNvSpPr txBox="1"/>
              <p:nvPr/>
            </p:nvSpPr>
            <p:spPr>
              <a:xfrm>
                <a:off x="2915946" y="3390406"/>
                <a:ext cx="2537874" cy="1015663"/>
              </a:xfrm>
              <a:prstGeom prst="rect">
                <a:avLst/>
              </a:prstGeom>
              <a:noFill/>
            </p:spPr>
            <p:txBody>
              <a:bodyPr wrap="none" rtlCol="0">
                <a:spAutoFit/>
              </a:bodyPr>
              <a:lstStyle/>
              <a:p>
                <a:r>
                  <a:rPr lang="en-US" sz="6000" b="1" dirty="0">
                    <a:latin typeface="Arial"/>
                    <a:cs typeface="Arial"/>
                  </a:rPr>
                  <a:t>10,000</a:t>
                </a:r>
                <a:endParaRPr lang="en-US" sz="6000" dirty="0"/>
              </a:p>
            </p:txBody>
          </p:sp>
          <p:sp>
            <p:nvSpPr>
              <p:cNvPr id="12" name="TextBox 11"/>
              <p:cNvSpPr txBox="1"/>
              <p:nvPr/>
            </p:nvSpPr>
            <p:spPr>
              <a:xfrm>
                <a:off x="3077757" y="4217963"/>
                <a:ext cx="3034272" cy="276999"/>
              </a:xfrm>
              <a:prstGeom prst="rect">
                <a:avLst/>
              </a:prstGeom>
              <a:noFill/>
            </p:spPr>
            <p:txBody>
              <a:bodyPr wrap="square" rtlCol="0">
                <a:spAutoFit/>
              </a:bodyPr>
              <a:lstStyle/>
              <a:p>
                <a:r>
                  <a:rPr lang="en-US" sz="1200" dirty="0">
                    <a:latin typeface="Arial"/>
                    <a:cs typeface="Arial"/>
                  </a:rPr>
                  <a:t>TALENTED PROFESSIONALS</a:t>
                </a:r>
              </a:p>
            </p:txBody>
          </p:sp>
          <p:sp>
            <p:nvSpPr>
              <p:cNvPr id="13" name="Plus 12"/>
              <p:cNvSpPr/>
              <p:nvPr/>
            </p:nvSpPr>
            <p:spPr>
              <a:xfrm>
                <a:off x="5155370" y="3637887"/>
                <a:ext cx="520700" cy="520700"/>
              </a:xfrm>
              <a:prstGeom prst="mathPlus">
                <a:avLst/>
              </a:prstGeom>
              <a:solidFill>
                <a:srgbClr val="82C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2C441"/>
                  </a:solidFill>
                </a:endParaRPr>
              </a:p>
            </p:txBody>
          </p:sp>
        </p:grpSp>
        <p:sp>
          <p:nvSpPr>
            <p:cNvPr id="10" name="Rectangle 9"/>
            <p:cNvSpPr/>
            <p:nvPr/>
          </p:nvSpPr>
          <p:spPr>
            <a:xfrm>
              <a:off x="7046455" y="5685416"/>
              <a:ext cx="2509025" cy="584775"/>
            </a:xfrm>
            <a:prstGeom prst="rect">
              <a:avLst/>
            </a:prstGeom>
          </p:spPr>
          <p:txBody>
            <a:bodyPr wrap="square">
              <a:spAutoFit/>
            </a:bodyPr>
            <a:lstStyle/>
            <a:p>
              <a:pPr>
                <a:buClr>
                  <a:srgbClr val="82C441"/>
                </a:buClr>
              </a:pPr>
              <a:r>
                <a:rPr lang="en-US" sz="1600" i="1" dirty="0">
                  <a:latin typeface="Arial" panose="020B0604020202020204" pitchFamily="34" charset="0"/>
                  <a:ea typeface="Arial" charset="0"/>
                  <a:cs typeface="Arial" panose="020B0604020202020204" pitchFamily="34" charset="0"/>
                </a:rPr>
                <a:t>Extensive coverage </a:t>
              </a:r>
              <a:br>
                <a:rPr lang="en-US" sz="1600" i="1" dirty="0">
                  <a:latin typeface="Arial" panose="020B0604020202020204" pitchFamily="34" charset="0"/>
                  <a:ea typeface="Arial" charset="0"/>
                  <a:cs typeface="Arial" panose="020B0604020202020204" pitchFamily="34" charset="0"/>
                </a:rPr>
              </a:br>
              <a:r>
                <a:rPr lang="en-US" sz="1600" i="1" dirty="0">
                  <a:latin typeface="Arial" panose="020B0604020202020204" pitchFamily="34" charset="0"/>
                  <a:ea typeface="Arial" charset="0"/>
                  <a:cs typeface="Arial" panose="020B0604020202020204" pitchFamily="34" charset="0"/>
                </a:rPr>
                <a:t>across U.S. and Canada</a:t>
              </a:r>
            </a:p>
          </p:txBody>
        </p:sp>
      </p:grpSp>
    </p:spTree>
    <p:extLst>
      <p:ext uri="{BB962C8B-B14F-4D97-AF65-F5344CB8AC3E}">
        <p14:creationId xmlns:p14="http://schemas.microsoft.com/office/powerpoint/2010/main" val="276285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OnForce Difference</a:t>
            </a:r>
          </a:p>
        </p:txBody>
      </p:sp>
      <p:sp>
        <p:nvSpPr>
          <p:cNvPr id="3" name="Date Placeholder 2"/>
          <p:cNvSpPr>
            <a:spLocks noGrp="1"/>
          </p:cNvSpPr>
          <p:nvPr>
            <p:ph type="dt" sz="half" idx="2"/>
          </p:nvPr>
        </p:nvSpPr>
        <p:spPr/>
        <p:txBody>
          <a:bodyPr/>
          <a:lstStyle/>
          <a:p>
            <a:fld id="{0DEC6B71-1BC1-CB4A-94E4-3B76974A1D71}" type="datetime4">
              <a:rPr lang="en-US" smtClean="0"/>
              <a:pPr/>
              <a:t>December 2, 2016</a:t>
            </a:fld>
            <a:endParaRPr lang="en-US" dirty="0"/>
          </a:p>
        </p:txBody>
      </p:sp>
      <p:sp>
        <p:nvSpPr>
          <p:cNvPr id="4" name="Slide Number Placeholder 3"/>
          <p:cNvSpPr>
            <a:spLocks noGrp="1"/>
          </p:cNvSpPr>
          <p:nvPr>
            <p:ph type="sldNum" sz="quarter" idx="4"/>
          </p:nvPr>
        </p:nvSpPr>
        <p:spPr/>
        <p:txBody>
          <a:bodyPr/>
          <a:lstStyle/>
          <a:p>
            <a:fld id="{BA35E049-1CAD-D944-B090-38CE1D4FB0D2}" type="slidenum">
              <a:rPr lang="en-US" smtClean="0"/>
              <a:pPr/>
              <a:t>6</a:t>
            </a:fld>
            <a:endParaRPr lang="en-US" dirty="0"/>
          </a:p>
        </p:txBody>
      </p:sp>
      <p:pic>
        <p:nvPicPr>
          <p:cNvPr id="5" name="Picture 4"/>
          <p:cNvPicPr>
            <a:picLocks noChangeAspect="1"/>
          </p:cNvPicPr>
          <p:nvPr/>
        </p:nvPicPr>
        <p:blipFill>
          <a:blip r:embed="rId3"/>
          <a:stretch>
            <a:fillRect/>
          </a:stretch>
        </p:blipFill>
        <p:spPr>
          <a:xfrm>
            <a:off x="358901" y="1389947"/>
            <a:ext cx="9105900" cy="5448300"/>
          </a:xfrm>
          <a:prstGeom prst="rect">
            <a:avLst/>
          </a:prstGeom>
        </p:spPr>
      </p:pic>
    </p:spTree>
    <p:extLst>
      <p:ext uri="{BB962C8B-B14F-4D97-AF65-F5344CB8AC3E}">
        <p14:creationId xmlns:p14="http://schemas.microsoft.com/office/powerpoint/2010/main" val="4077385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8321</TotalTime>
  <Words>680</Words>
  <Application>Microsoft Macintosh PowerPoint</Application>
  <PresentationFormat>Custom</PresentationFormat>
  <Paragraphs>90</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The Gig Economy: It’s big and it’s growing</vt:lpstr>
      <vt:lpstr>Three Numbers to Remember</vt:lpstr>
      <vt:lpstr>Why is this happening now?</vt:lpstr>
      <vt:lpstr>About OnForce</vt:lpstr>
      <vt:lpstr>The OnForce Difference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Knorr</dc:creator>
  <cp:lastModifiedBy>Stephanie Williams</cp:lastModifiedBy>
  <cp:revision>794</cp:revision>
  <cp:lastPrinted>2016-11-28T17:23:35Z</cp:lastPrinted>
  <dcterms:created xsi:type="dcterms:W3CDTF">2011-12-12T21:22:21Z</dcterms:created>
  <dcterms:modified xsi:type="dcterms:W3CDTF">2016-12-02T08:13:03Z</dcterms:modified>
</cp:coreProperties>
</file>