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84" r:id="rId3"/>
    <p:sldId id="279" r:id="rId4"/>
    <p:sldId id="280" r:id="rId5"/>
    <p:sldId id="281" r:id="rId6"/>
    <p:sldId id="283" r:id="rId7"/>
    <p:sldId id="288" r:id="rId8"/>
    <p:sldId id="286" r:id="rId9"/>
    <p:sldId id="287" r:id="rId10"/>
    <p:sldId id="276" r:id="rId11"/>
    <p:sldId id="277" r:id="rId12"/>
    <p:sldId id="261" r:id="rId13"/>
    <p:sldId id="289" r:id="rId14"/>
    <p:sldId id="290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7070"/>
    <a:srgbClr val="70F16F"/>
    <a:srgbClr val="F1F170"/>
    <a:srgbClr val="165C7D"/>
    <a:srgbClr val="199C7A"/>
    <a:srgbClr val="C1D834"/>
    <a:srgbClr val="0E5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075427464771"/>
          <c:y val="0.0455913978494625"/>
          <c:w val="0.723452080625844"/>
          <c:h val="0.772306324612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165C7D"/>
              </a:solidFill>
            </c:spPr>
          </c:dPt>
          <c:dPt>
            <c:idx val="2"/>
            <c:invertIfNegative val="0"/>
            <c:bubble3D val="0"/>
            <c:spPr>
              <a:solidFill>
                <a:srgbClr val="199C7A"/>
              </a:solidFill>
            </c:spPr>
          </c:dPt>
          <c:dPt>
            <c:idx val="3"/>
            <c:invertIfNegative val="0"/>
            <c:bubble3D val="0"/>
            <c:spPr>
              <a:solidFill>
                <a:srgbClr val="C1D83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165C7D"/>
              </a:solidFill>
            </c:spPr>
          </c:dPt>
          <c:dPt>
            <c:idx val="6"/>
            <c:invertIfNegative val="0"/>
            <c:bubble3D val="0"/>
            <c:spPr>
              <a:solidFill>
                <a:srgbClr val="199C7A"/>
              </a:solidFill>
            </c:spPr>
          </c:dPt>
          <c:dPt>
            <c:idx val="7"/>
            <c:invertIfNegative val="0"/>
            <c:bubble3D val="0"/>
            <c:spPr>
              <a:solidFill>
                <a:srgbClr val="C1D83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165C7D"/>
              </a:solidFill>
            </c:spPr>
          </c:dPt>
          <c:dPt>
            <c:idx val="10"/>
            <c:invertIfNegative val="0"/>
            <c:bubble3D val="0"/>
            <c:spPr>
              <a:solidFill>
                <a:srgbClr val="199C7A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1D834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165C7D"/>
              </a:solidFill>
            </c:spPr>
          </c:dPt>
          <c:dPt>
            <c:idx val="14"/>
            <c:invertIfNegative val="0"/>
            <c:bubble3D val="0"/>
            <c:spPr>
              <a:solidFill>
                <a:srgbClr val="199C7A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1D934"/>
              </a:solidFill>
            </c:spPr>
          </c:dPt>
          <c:cat>
            <c:numRef>
              <c:f>Sheet1!$A$2:$A$17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Sheet1!$B$2:$B$17</c:f>
              <c:numCache>
                <c:formatCode>_("$"* #,##0_);_("$"* \(#,##0\);_("$"* "-"??_);_(@_)</c:formatCode>
                <c:ptCount val="16"/>
                <c:pt idx="0">
                  <c:v>7.121E6</c:v>
                </c:pt>
                <c:pt idx="1">
                  <c:v>8.558E6</c:v>
                </c:pt>
                <c:pt idx="2">
                  <c:v>1.0476E7</c:v>
                </c:pt>
                <c:pt idx="3">
                  <c:v>1.2753E7</c:v>
                </c:pt>
                <c:pt idx="4">
                  <c:v>1.5164419E7</c:v>
                </c:pt>
                <c:pt idx="5">
                  <c:v>1.7196702E7</c:v>
                </c:pt>
                <c:pt idx="6">
                  <c:v>2.0604E7</c:v>
                </c:pt>
                <c:pt idx="7">
                  <c:v>2.476E7</c:v>
                </c:pt>
                <c:pt idx="8">
                  <c:v>2.7691E7</c:v>
                </c:pt>
                <c:pt idx="9">
                  <c:v>3.287E7</c:v>
                </c:pt>
                <c:pt idx="10">
                  <c:v>3.6395E7</c:v>
                </c:pt>
                <c:pt idx="11">
                  <c:v>3.9655E7</c:v>
                </c:pt>
                <c:pt idx="12">
                  <c:v>4.53E7</c:v>
                </c:pt>
                <c:pt idx="13">
                  <c:v>5.1002E7</c:v>
                </c:pt>
                <c:pt idx="14">
                  <c:v>5.8E7</c:v>
                </c:pt>
                <c:pt idx="15">
                  <c:v>7.0E7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60"/>
        <c:shape val="box"/>
        <c:axId val="2136535752"/>
        <c:axId val="2084063144"/>
        <c:axId val="0"/>
      </c:bar3DChart>
      <c:catAx>
        <c:axId val="213653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71">
                <a:solidFill>
                  <a:srgbClr val="6E6F71"/>
                </a:solidFill>
                <a:latin typeface="Futura Std Medium" panose="020B0502020204020303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084063144"/>
        <c:crossesAt val="0.0"/>
        <c:auto val="1"/>
        <c:lblAlgn val="ctr"/>
        <c:lblOffset val="100"/>
        <c:noMultiLvlLbl val="0"/>
      </c:catAx>
      <c:valAx>
        <c:axId val="2084063144"/>
        <c:scaling>
          <c:orientation val="minMax"/>
          <c:min val="0.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368">
                <a:solidFill>
                  <a:srgbClr val="6E6F71"/>
                </a:solidFill>
                <a:latin typeface="Futura Std Medium" panose="020B0502020204020303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13653575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2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174E5-44BA-2248-AF8D-D3AF288927F1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6E877-7B5D-E840-B47A-71C59EEA09BF}">
      <dgm:prSet phldrT="[Text]"/>
      <dgm:spPr>
        <a:solidFill>
          <a:srgbClr val="58C5C6"/>
        </a:solidFill>
      </dgm:spPr>
      <dgm:t>
        <a:bodyPr/>
        <a:lstStyle/>
        <a:p>
          <a:r>
            <a:rPr lang="en-US" dirty="0" smtClean="0"/>
            <a:t>Scorecards</a:t>
          </a:r>
          <a:endParaRPr lang="en-US" dirty="0"/>
        </a:p>
      </dgm:t>
    </dgm:pt>
    <dgm:pt modelId="{9C1793BB-93B1-E643-BE6E-3594524A971F}" type="parTrans" cxnId="{FDDFBCBA-4B72-1847-A2E1-6FFA6D02F13D}">
      <dgm:prSet/>
      <dgm:spPr/>
      <dgm:t>
        <a:bodyPr/>
        <a:lstStyle/>
        <a:p>
          <a:endParaRPr lang="en-US"/>
        </a:p>
      </dgm:t>
    </dgm:pt>
    <dgm:pt modelId="{5773F350-A34A-C44C-B179-7385B0465C17}" type="sibTrans" cxnId="{FDDFBCBA-4B72-1847-A2E1-6FFA6D02F13D}">
      <dgm:prSet/>
      <dgm:spPr/>
      <dgm:t>
        <a:bodyPr/>
        <a:lstStyle/>
        <a:p>
          <a:endParaRPr lang="en-US"/>
        </a:p>
      </dgm:t>
    </dgm:pt>
    <dgm:pt modelId="{72E6511C-FE9E-2E49-97B0-A8592564E29D}">
      <dgm:prSet phldrT="[Text]"/>
      <dgm:spPr>
        <a:solidFill>
          <a:srgbClr val="C2D833"/>
        </a:solidFill>
      </dgm:spPr>
      <dgm:t>
        <a:bodyPr/>
        <a:lstStyle/>
        <a:p>
          <a:r>
            <a:rPr lang="en-US" dirty="0" smtClean="0"/>
            <a:t>ROIs</a:t>
          </a:r>
          <a:endParaRPr lang="en-US" dirty="0"/>
        </a:p>
      </dgm:t>
    </dgm:pt>
    <dgm:pt modelId="{15CCF1F1-F699-9D4F-BA95-C29BC44AD08F}" type="parTrans" cxnId="{C23B5251-77B8-9043-9D5E-79EB827540C3}">
      <dgm:prSet/>
      <dgm:spPr/>
      <dgm:t>
        <a:bodyPr/>
        <a:lstStyle/>
        <a:p>
          <a:endParaRPr lang="en-US"/>
        </a:p>
      </dgm:t>
    </dgm:pt>
    <dgm:pt modelId="{EE82ACF4-28BC-014B-BF9A-D90FD16002C5}" type="sibTrans" cxnId="{C23B5251-77B8-9043-9D5E-79EB827540C3}">
      <dgm:prSet/>
      <dgm:spPr/>
      <dgm:t>
        <a:bodyPr/>
        <a:lstStyle/>
        <a:p>
          <a:endParaRPr lang="en-US"/>
        </a:p>
      </dgm:t>
    </dgm:pt>
    <dgm:pt modelId="{7DE394FD-79A9-AA4A-B0E3-09FD17C02150}">
      <dgm:prSet phldrT="[Text]"/>
      <dgm:spPr>
        <a:solidFill>
          <a:srgbClr val="015B7D"/>
        </a:solidFill>
      </dgm:spPr>
      <dgm:t>
        <a:bodyPr/>
        <a:lstStyle/>
        <a:p>
          <a:r>
            <a:rPr lang="en-US" dirty="0" smtClean="0"/>
            <a:t>5/15s</a:t>
          </a:r>
          <a:endParaRPr lang="en-US" dirty="0"/>
        </a:p>
      </dgm:t>
    </dgm:pt>
    <dgm:pt modelId="{8CD75E47-1AC4-824D-BA5B-464A574B5F8B}" type="parTrans" cxnId="{F58B4ECC-02E8-EE4B-9DBD-EE7FA3366AD3}">
      <dgm:prSet/>
      <dgm:spPr/>
      <dgm:t>
        <a:bodyPr/>
        <a:lstStyle/>
        <a:p>
          <a:endParaRPr lang="en-US"/>
        </a:p>
      </dgm:t>
    </dgm:pt>
    <dgm:pt modelId="{8282B93D-F260-7E4D-B8ED-FDC10DEC0D90}" type="sibTrans" cxnId="{F58B4ECC-02E8-EE4B-9DBD-EE7FA3366AD3}">
      <dgm:prSet/>
      <dgm:spPr/>
      <dgm:t>
        <a:bodyPr/>
        <a:lstStyle/>
        <a:p>
          <a:endParaRPr lang="en-US"/>
        </a:p>
      </dgm:t>
    </dgm:pt>
    <dgm:pt modelId="{BFBCF10C-F3FE-F042-96BC-678D2BF3DD5A}" type="pres">
      <dgm:prSet presAssocID="{2BD174E5-44BA-2248-AF8D-D3AF288927F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75F032-8CA9-AC4A-AA6D-08143C2AD7D0}" type="pres">
      <dgm:prSet presAssocID="{E266E877-7B5D-E840-B47A-71C59EEA09BF}" presName="composite" presStyleCnt="0"/>
      <dgm:spPr/>
    </dgm:pt>
    <dgm:pt modelId="{AB1685BE-56F6-0B46-8106-CC0161ADB009}" type="pres">
      <dgm:prSet presAssocID="{E266E877-7B5D-E840-B47A-71C59EEA09BF}" presName="bentUpArrow1" presStyleLbl="alignImgPlace1" presStyleIdx="0" presStyleCnt="2"/>
      <dgm:spPr>
        <a:solidFill>
          <a:srgbClr val="A7A9AC"/>
        </a:solidFill>
      </dgm:spPr>
      <dgm:t>
        <a:bodyPr/>
        <a:lstStyle/>
        <a:p>
          <a:endParaRPr lang="en-US"/>
        </a:p>
      </dgm:t>
    </dgm:pt>
    <dgm:pt modelId="{2823C2EC-3B2E-5140-B063-28F602C49A64}" type="pres">
      <dgm:prSet presAssocID="{E266E877-7B5D-E840-B47A-71C59EEA09B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10291-D42E-FE47-9223-3F9422D93E12}" type="pres">
      <dgm:prSet presAssocID="{E266E877-7B5D-E840-B47A-71C59EEA09B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B1362-7EB7-E847-A631-6148DC7480DF}" type="pres">
      <dgm:prSet presAssocID="{5773F350-A34A-C44C-B179-7385B0465C17}" presName="sibTrans" presStyleCnt="0"/>
      <dgm:spPr/>
    </dgm:pt>
    <dgm:pt modelId="{D20DDA34-EC5F-294B-80F3-EA7F9681659C}" type="pres">
      <dgm:prSet presAssocID="{72E6511C-FE9E-2E49-97B0-A8592564E29D}" presName="composite" presStyleCnt="0"/>
      <dgm:spPr/>
    </dgm:pt>
    <dgm:pt modelId="{5755EAFF-23B0-2F4B-8BED-0E0193FF46EE}" type="pres">
      <dgm:prSet presAssocID="{72E6511C-FE9E-2E49-97B0-A8592564E29D}" presName="bentUpArrow1" presStyleLbl="alignImgPlace1" presStyleIdx="1" presStyleCnt="2"/>
      <dgm:spPr>
        <a:solidFill>
          <a:srgbClr val="A7A9AC"/>
        </a:solidFill>
      </dgm:spPr>
      <dgm:t>
        <a:bodyPr/>
        <a:lstStyle/>
        <a:p>
          <a:endParaRPr lang="en-US"/>
        </a:p>
      </dgm:t>
    </dgm:pt>
    <dgm:pt modelId="{8299F9E2-54CE-7C4D-990D-BBB4C574D59B}" type="pres">
      <dgm:prSet presAssocID="{72E6511C-FE9E-2E49-97B0-A8592564E29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A0DB-43B7-3348-80DE-F40BBAC50DB3}" type="pres">
      <dgm:prSet presAssocID="{72E6511C-FE9E-2E49-97B0-A8592564E29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DEA73-3C27-1D44-9E25-91EBB7DBA9FF}" type="pres">
      <dgm:prSet presAssocID="{EE82ACF4-28BC-014B-BF9A-D90FD16002C5}" presName="sibTrans" presStyleCnt="0"/>
      <dgm:spPr/>
    </dgm:pt>
    <dgm:pt modelId="{E962B8F2-461D-D84C-8110-6FE35691EE77}" type="pres">
      <dgm:prSet presAssocID="{7DE394FD-79A9-AA4A-B0E3-09FD17C02150}" presName="composite" presStyleCnt="0"/>
      <dgm:spPr/>
    </dgm:pt>
    <dgm:pt modelId="{FAF590AA-EC6B-0748-9A89-AF02E745D2FD}" type="pres">
      <dgm:prSet presAssocID="{7DE394FD-79A9-AA4A-B0E3-09FD17C0215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8B15C9-B9E0-0941-B722-E1B249806FF7}" type="presOf" srcId="{72E6511C-FE9E-2E49-97B0-A8592564E29D}" destId="{8299F9E2-54CE-7C4D-990D-BBB4C574D59B}" srcOrd="0" destOrd="0" presId="urn:microsoft.com/office/officeart/2005/8/layout/StepDownProcess"/>
    <dgm:cxn modelId="{C23B5251-77B8-9043-9D5E-79EB827540C3}" srcId="{2BD174E5-44BA-2248-AF8D-D3AF288927F1}" destId="{72E6511C-FE9E-2E49-97B0-A8592564E29D}" srcOrd="1" destOrd="0" parTransId="{15CCF1F1-F699-9D4F-BA95-C29BC44AD08F}" sibTransId="{EE82ACF4-28BC-014B-BF9A-D90FD16002C5}"/>
    <dgm:cxn modelId="{F58B4ECC-02E8-EE4B-9DBD-EE7FA3366AD3}" srcId="{2BD174E5-44BA-2248-AF8D-D3AF288927F1}" destId="{7DE394FD-79A9-AA4A-B0E3-09FD17C02150}" srcOrd="2" destOrd="0" parTransId="{8CD75E47-1AC4-824D-BA5B-464A574B5F8B}" sibTransId="{8282B93D-F260-7E4D-B8ED-FDC10DEC0D90}"/>
    <dgm:cxn modelId="{76A561C3-A1E1-C64D-98F0-C5047F6D1FB7}" type="presOf" srcId="{2BD174E5-44BA-2248-AF8D-D3AF288927F1}" destId="{BFBCF10C-F3FE-F042-96BC-678D2BF3DD5A}" srcOrd="0" destOrd="0" presId="urn:microsoft.com/office/officeart/2005/8/layout/StepDownProcess"/>
    <dgm:cxn modelId="{FDDFBCBA-4B72-1847-A2E1-6FFA6D02F13D}" srcId="{2BD174E5-44BA-2248-AF8D-D3AF288927F1}" destId="{E266E877-7B5D-E840-B47A-71C59EEA09BF}" srcOrd="0" destOrd="0" parTransId="{9C1793BB-93B1-E643-BE6E-3594524A971F}" sibTransId="{5773F350-A34A-C44C-B179-7385B0465C17}"/>
    <dgm:cxn modelId="{A14D673E-1D9B-A042-943D-E34BA105468F}" type="presOf" srcId="{7DE394FD-79A9-AA4A-B0E3-09FD17C02150}" destId="{FAF590AA-EC6B-0748-9A89-AF02E745D2FD}" srcOrd="0" destOrd="0" presId="urn:microsoft.com/office/officeart/2005/8/layout/StepDownProcess"/>
    <dgm:cxn modelId="{AE69FBF8-E5B8-E64D-A409-E9A3086299F0}" type="presOf" srcId="{E266E877-7B5D-E840-B47A-71C59EEA09BF}" destId="{2823C2EC-3B2E-5140-B063-28F602C49A64}" srcOrd="0" destOrd="0" presId="urn:microsoft.com/office/officeart/2005/8/layout/StepDownProcess"/>
    <dgm:cxn modelId="{9135E492-8019-324E-BE6C-C88331B8C80A}" type="presParOf" srcId="{BFBCF10C-F3FE-F042-96BC-678D2BF3DD5A}" destId="{EE75F032-8CA9-AC4A-AA6D-08143C2AD7D0}" srcOrd="0" destOrd="0" presId="urn:microsoft.com/office/officeart/2005/8/layout/StepDownProcess"/>
    <dgm:cxn modelId="{704A73E1-483A-BB47-A5D5-03DB07BD144D}" type="presParOf" srcId="{EE75F032-8CA9-AC4A-AA6D-08143C2AD7D0}" destId="{AB1685BE-56F6-0B46-8106-CC0161ADB009}" srcOrd="0" destOrd="0" presId="urn:microsoft.com/office/officeart/2005/8/layout/StepDownProcess"/>
    <dgm:cxn modelId="{57DBB721-4E09-4D4C-84AE-FB19BE9C95E4}" type="presParOf" srcId="{EE75F032-8CA9-AC4A-AA6D-08143C2AD7D0}" destId="{2823C2EC-3B2E-5140-B063-28F602C49A64}" srcOrd="1" destOrd="0" presId="urn:microsoft.com/office/officeart/2005/8/layout/StepDownProcess"/>
    <dgm:cxn modelId="{8F256F0C-22CF-C149-B01C-89D7BBBA3627}" type="presParOf" srcId="{EE75F032-8CA9-AC4A-AA6D-08143C2AD7D0}" destId="{5D710291-D42E-FE47-9223-3F9422D93E12}" srcOrd="2" destOrd="0" presId="urn:microsoft.com/office/officeart/2005/8/layout/StepDownProcess"/>
    <dgm:cxn modelId="{0B64F9E9-DFCA-7A45-B8EF-6DFDC080E76E}" type="presParOf" srcId="{BFBCF10C-F3FE-F042-96BC-678D2BF3DD5A}" destId="{E24B1362-7EB7-E847-A631-6148DC7480DF}" srcOrd="1" destOrd="0" presId="urn:microsoft.com/office/officeart/2005/8/layout/StepDownProcess"/>
    <dgm:cxn modelId="{179F456E-AEB2-1F41-9E97-3DA91F87A824}" type="presParOf" srcId="{BFBCF10C-F3FE-F042-96BC-678D2BF3DD5A}" destId="{D20DDA34-EC5F-294B-80F3-EA7F9681659C}" srcOrd="2" destOrd="0" presId="urn:microsoft.com/office/officeart/2005/8/layout/StepDownProcess"/>
    <dgm:cxn modelId="{59E6B801-8FC5-A04F-9831-BCE584CFCF51}" type="presParOf" srcId="{D20DDA34-EC5F-294B-80F3-EA7F9681659C}" destId="{5755EAFF-23B0-2F4B-8BED-0E0193FF46EE}" srcOrd="0" destOrd="0" presId="urn:microsoft.com/office/officeart/2005/8/layout/StepDownProcess"/>
    <dgm:cxn modelId="{31C5A538-4879-BE4E-B737-0DE12A74E575}" type="presParOf" srcId="{D20DDA34-EC5F-294B-80F3-EA7F9681659C}" destId="{8299F9E2-54CE-7C4D-990D-BBB4C574D59B}" srcOrd="1" destOrd="0" presId="urn:microsoft.com/office/officeart/2005/8/layout/StepDownProcess"/>
    <dgm:cxn modelId="{8A638508-DBC2-6F47-9C13-BD3D1117EC1E}" type="presParOf" srcId="{D20DDA34-EC5F-294B-80F3-EA7F9681659C}" destId="{BE79A0DB-43B7-3348-80DE-F40BBAC50DB3}" srcOrd="2" destOrd="0" presId="urn:microsoft.com/office/officeart/2005/8/layout/StepDownProcess"/>
    <dgm:cxn modelId="{13F232CB-A4AA-6E48-8A35-F09F9B15313A}" type="presParOf" srcId="{BFBCF10C-F3FE-F042-96BC-678D2BF3DD5A}" destId="{19ADEA73-3C27-1D44-9E25-91EBB7DBA9FF}" srcOrd="3" destOrd="0" presId="urn:microsoft.com/office/officeart/2005/8/layout/StepDownProcess"/>
    <dgm:cxn modelId="{67F93FE5-0CEA-0C4A-806C-179D127AD4D2}" type="presParOf" srcId="{BFBCF10C-F3FE-F042-96BC-678D2BF3DD5A}" destId="{E962B8F2-461D-D84C-8110-6FE35691EE77}" srcOrd="4" destOrd="0" presId="urn:microsoft.com/office/officeart/2005/8/layout/StepDownProcess"/>
    <dgm:cxn modelId="{175B9649-CBD0-8B49-83DC-1D51BD67E2DE}" type="presParOf" srcId="{E962B8F2-461D-D84C-8110-6FE35691EE77}" destId="{FAF590AA-EC6B-0748-9A89-AF02E745D2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685BE-56F6-0B46-8106-CC0161ADB009}">
      <dsp:nvSpPr>
        <dsp:cNvPr id="0" name=""/>
        <dsp:cNvSpPr/>
      </dsp:nvSpPr>
      <dsp:spPr>
        <a:xfrm rot="5400000">
          <a:off x="732467" y="890531"/>
          <a:ext cx="787598" cy="8966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7A9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23C2EC-3B2E-5140-B063-28F602C49A64}">
      <dsp:nvSpPr>
        <dsp:cNvPr id="0" name=""/>
        <dsp:cNvSpPr/>
      </dsp:nvSpPr>
      <dsp:spPr>
        <a:xfrm>
          <a:off x="523801" y="17462"/>
          <a:ext cx="1325852" cy="928053"/>
        </a:xfrm>
        <a:prstGeom prst="roundRect">
          <a:avLst>
            <a:gd name="adj" fmla="val 16670"/>
          </a:avLst>
        </a:prstGeom>
        <a:solidFill>
          <a:srgbClr val="58C5C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Scorecards</a:t>
          </a:r>
          <a:endParaRPr lang="en-US" sz="1900" kern="1200" dirty="0"/>
        </a:p>
      </dsp:txBody>
      <dsp:txXfrm>
        <a:off x="569113" y="62774"/>
        <a:ext cx="1235228" cy="837429"/>
      </dsp:txXfrm>
    </dsp:sp>
    <dsp:sp modelId="{5D710291-D42E-FE47-9223-3F9422D93E12}">
      <dsp:nvSpPr>
        <dsp:cNvPr id="0" name=""/>
        <dsp:cNvSpPr/>
      </dsp:nvSpPr>
      <dsp:spPr>
        <a:xfrm>
          <a:off x="1849653" y="105974"/>
          <a:ext cx="964298" cy="750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5EAFF-23B0-2F4B-8BED-0E0193FF46EE}">
      <dsp:nvSpPr>
        <dsp:cNvPr id="0" name=""/>
        <dsp:cNvSpPr/>
      </dsp:nvSpPr>
      <dsp:spPr>
        <a:xfrm rot="5400000">
          <a:off x="1831739" y="1933041"/>
          <a:ext cx="787598" cy="8966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7A9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99F9E2-54CE-7C4D-990D-BBB4C574D59B}">
      <dsp:nvSpPr>
        <dsp:cNvPr id="0" name=""/>
        <dsp:cNvSpPr/>
      </dsp:nvSpPr>
      <dsp:spPr>
        <a:xfrm>
          <a:off x="1623073" y="1059973"/>
          <a:ext cx="1325852" cy="928053"/>
        </a:xfrm>
        <a:prstGeom prst="roundRect">
          <a:avLst>
            <a:gd name="adj" fmla="val 16670"/>
          </a:avLst>
        </a:prstGeom>
        <a:solidFill>
          <a:srgbClr val="C2D8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ROIs</a:t>
          </a:r>
          <a:endParaRPr lang="en-US" sz="1900" kern="1200" dirty="0"/>
        </a:p>
      </dsp:txBody>
      <dsp:txXfrm>
        <a:off x="1668385" y="1105285"/>
        <a:ext cx="1235228" cy="837429"/>
      </dsp:txXfrm>
    </dsp:sp>
    <dsp:sp modelId="{BE79A0DB-43B7-3348-80DE-F40BBAC50DB3}">
      <dsp:nvSpPr>
        <dsp:cNvPr id="0" name=""/>
        <dsp:cNvSpPr/>
      </dsp:nvSpPr>
      <dsp:spPr>
        <a:xfrm>
          <a:off x="2948926" y="1148484"/>
          <a:ext cx="964298" cy="750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590AA-EC6B-0748-9A89-AF02E745D2FD}">
      <dsp:nvSpPr>
        <dsp:cNvPr id="0" name=""/>
        <dsp:cNvSpPr/>
      </dsp:nvSpPr>
      <dsp:spPr>
        <a:xfrm>
          <a:off x="2722346" y="2102483"/>
          <a:ext cx="1325852" cy="928053"/>
        </a:xfrm>
        <a:prstGeom prst="roundRect">
          <a:avLst>
            <a:gd name="adj" fmla="val 16670"/>
          </a:avLst>
        </a:prstGeom>
        <a:solidFill>
          <a:srgbClr val="015B7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5/15s</a:t>
          </a:r>
          <a:endParaRPr lang="en-US" sz="1900" kern="1200" dirty="0"/>
        </a:p>
      </dsp:txBody>
      <dsp:txXfrm>
        <a:off x="2767658" y="2147795"/>
        <a:ext cx="1235228" cy="83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3325-E723-4824-AF1D-66D21FC501B0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CF0A-F344-4DB0-8A03-0A0512FD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7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2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4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3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3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5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0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1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(1)</a:t>
            </a:r>
            <a:r>
              <a:rPr lang="en-US" dirty="0"/>
              <a:t> Projected is adjusted quarterly based on rolling 24 month results and based on years of 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BCF7-0441-40D1-821C-91BBB0F20DF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6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70B9-91B8-4E3B-8FEE-DD622153D6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0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9D0-4041-48B4-BA0E-5F850B559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6BBA-626D-42C3-A3E2-378B8BD97B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804C-B40C-4B19-AF65-E6810638E5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1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ADB4-B434-49A7-A85B-FCF3897F8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AFF2-F3AA-401C-9812-246DD37399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E36B-F3DD-4FB7-95A8-CC3E4FB490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49BA-12FB-4F9C-86F2-BE6AE6D91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5178-BD40-412C-90CA-064B1CFA2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5CA-2A3E-4439-A4A8-8B44DF02F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E40A-ABE0-4851-8D87-E422A840C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711A-CE73-4EC8-9DC5-5351110A9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AF1E-DC17-4DB2-8CE7-846FD88EE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eiservic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4790"/>
            <a:ext cx="6858000" cy="1195533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The Values and Practices of a Performance Driven Company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2688805"/>
            <a:ext cx="5208494" cy="874666"/>
          </a:xfrm>
          <a:prstGeom prst="homePlate">
            <a:avLst/>
          </a:prstGeom>
          <a:solidFill>
            <a:srgbClr val="16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THE SEI WAY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3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741405"/>
            <a:ext cx="4234249" cy="565140"/>
          </a:xfrm>
          <a:prstGeom prst="homePlate">
            <a:avLst/>
          </a:prstGeom>
          <a:solidFill>
            <a:srgbClr val="16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Employee Engagement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790" t="7254" r="62347" b="5693"/>
          <a:stretch>
            <a:fillRect/>
          </a:stretch>
        </p:blipFill>
        <p:spPr bwMode="auto">
          <a:xfrm>
            <a:off x="594241" y="2179937"/>
            <a:ext cx="1905000" cy="2743200"/>
          </a:xfrm>
          <a:prstGeom prst="rect">
            <a:avLst/>
          </a:prstGeom>
          <a:solidFill>
            <a:srgbClr val="199C7A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Arrow 5"/>
          <p:cNvSpPr/>
          <p:nvPr/>
        </p:nvSpPr>
        <p:spPr bwMode="auto">
          <a:xfrm>
            <a:off x="3079450" y="3056237"/>
            <a:ext cx="1676400" cy="990600"/>
          </a:xfrm>
          <a:prstGeom prst="rightArrow">
            <a:avLst/>
          </a:prstGeom>
          <a:solidFill>
            <a:srgbClr val="199C7A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420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59" y="2446637"/>
            <a:ext cx="2895600" cy="1795463"/>
          </a:xfrm>
          <a:prstGeom prst="rect">
            <a:avLst/>
          </a:prstGeom>
          <a:solidFill>
            <a:srgbClr val="199C7A"/>
          </a:solidFill>
          <a:ln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845647" y="4277025"/>
            <a:ext cx="1943100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  <a:latin typeface="Futura-Book" panose="020B0500000000000000" pitchFamily="34" charset="0"/>
              </a:rPr>
              <a:t>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  <a:latin typeface="Futura-Book" panose="020B0500000000000000" pitchFamily="34" charset="0"/>
              </a:rPr>
              <a:t>Belief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  <a:latin typeface="Futura-Book" panose="020B0500000000000000" pitchFamily="34" charset="0"/>
              </a:rPr>
              <a:t>Significance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  <a:latin typeface="Futura-Book" panose="020B0500000000000000" pitchFamily="34" charset="0"/>
              </a:rPr>
              <a:t>Arranger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  <a:latin typeface="Futura-Book" panose="020B0500000000000000" pitchFamily="34" charset="0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28731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741405"/>
            <a:ext cx="4234249" cy="565140"/>
          </a:xfrm>
          <a:prstGeom prst="homePlate">
            <a:avLst/>
          </a:prstGeom>
          <a:solidFill>
            <a:srgbClr val="16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Employee Engagement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" y="2370438"/>
            <a:ext cx="2071816" cy="20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yamm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19" y="139313"/>
            <a:ext cx="4114800" cy="65992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612871"/>
            <a:ext cx="4234249" cy="565140"/>
          </a:xfrm>
          <a:prstGeom prst="homePlate">
            <a:avLst/>
          </a:prstGeom>
          <a:solidFill>
            <a:srgbClr val="199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SEI REVENUE</a:t>
            </a:r>
            <a:endParaRPr lang="en-US" sz="3200" dirty="0">
              <a:solidFill>
                <a:prstClr val="white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406932"/>
              </p:ext>
            </p:extLst>
          </p:nvPr>
        </p:nvGraphicFramePr>
        <p:xfrm>
          <a:off x="-278477" y="1583575"/>
          <a:ext cx="841375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768281" y="5238879"/>
            <a:ext cx="1219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A6A6A6"/>
                </a:solidFill>
                <a:latin typeface="Futura Std Medium" charset="0"/>
                <a:ea typeface="MS PGothic" panose="020B0600070205080204" pitchFamily="34" charset="-128"/>
              </a:rPr>
              <a:t>(Projected)</a:t>
            </a:r>
          </a:p>
        </p:txBody>
      </p:sp>
    </p:spTree>
    <p:extLst>
      <p:ext uri="{BB962C8B-B14F-4D97-AF65-F5344CB8AC3E}">
        <p14:creationId xmlns:p14="http://schemas.microsoft.com/office/powerpoint/2010/main" val="39291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15B7D"/>
                </a:solidFill>
              </a:rPr>
              <a:t>Net Promoter Score</a:t>
            </a:r>
            <a:endParaRPr lang="en-US" dirty="0">
              <a:solidFill>
                <a:srgbClr val="015B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834" y="1579349"/>
            <a:ext cx="5308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15B7D"/>
                </a:solidFill>
              </a:rPr>
              <a:t>“On a scale of 1-10, would you recommend SEI to a friend or colleague”?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4115" y="1879431"/>
            <a:ext cx="42757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bg2">
                    <a:lumMod val="50000"/>
                  </a:schemeClr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51505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15B7D"/>
                </a:solidFill>
              </a:rPr>
              <a:t>Net Promoter Score</a:t>
            </a:r>
            <a:endParaRPr lang="en-US" dirty="0">
              <a:solidFill>
                <a:srgbClr val="015B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834" y="1579349"/>
            <a:ext cx="5308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15B7D"/>
                </a:solidFill>
              </a:rPr>
              <a:t>Additional Questions Asked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783" y="2055596"/>
            <a:ext cx="6821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Question 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My dedicated Account Executive stays in touch and communicates with me appropriately.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5B7D"/>
                </a:solidFill>
              </a:rPr>
              <a:t>93% Agree / Strongly Agree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Question 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I am impressed with the technical skill of my Field Engineer.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5B7D"/>
                </a:solidFill>
              </a:rPr>
              <a:t>96% Agree / Strongly Agree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Question 3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In my experience, SEI has the parts available for my equipment.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5B7D"/>
                </a:solidFill>
              </a:rPr>
              <a:t>97% Agree /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5809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288324"/>
            <a:ext cx="4234249" cy="565140"/>
          </a:xfrm>
          <a:prstGeom prst="homePlate">
            <a:avLst/>
          </a:prstGeom>
          <a:solidFill>
            <a:srgbClr val="16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Employee Engagement</a:t>
            </a:r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97057"/>
              </p:ext>
            </p:extLst>
          </p:nvPr>
        </p:nvGraphicFramePr>
        <p:xfrm>
          <a:off x="609600" y="1138881"/>
          <a:ext cx="7924800" cy="4645034"/>
        </p:xfrm>
        <a:graphic>
          <a:graphicData uri="http://schemas.openxmlformats.org/drawingml/2006/table">
            <a:tbl>
              <a:tblPr/>
              <a:tblGrid>
                <a:gridCol w="3289300"/>
                <a:gridCol w="1546225"/>
                <a:gridCol w="1544638"/>
                <a:gridCol w="1544637"/>
              </a:tblGrid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2014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2012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2011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Employee Engagement and Commitment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91.3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89.8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89.0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Community Initiatives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88.8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82.8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The Job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87.5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87.4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86.6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Culture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87.2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87.2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86.6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Diversity and Multiculturalism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86.9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86.6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85.4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Direct Manager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86.7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86.9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84.5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Employee Education and Development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85.5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85.2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84.2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Recognition and Retention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84.9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84.1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Leadership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83.1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84.5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83.8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Teamwork and Cooperation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82.8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86.1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85.5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Communication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81.6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82.5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81.7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Work / Life Balance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80.1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81.8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80.4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Recruitment and Selection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79.9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81.1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80.9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Compensation and Benefits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73.6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74.8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75.6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6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SEI Employee Engagement Survey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84.3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84.5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83.5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Response Rate </a:t>
                      </a:r>
                    </a:p>
                  </a:txBody>
                  <a:tcPr marL="8728" marR="8728" marT="87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90%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98%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742950" indent="-28575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marL="11430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marL="16002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marL="2057400" indent="-228600" algn="ctr" defTabSz="320675"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25146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29718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34290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3886200" indent="-228600" algn="ctr" defTabSz="3206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320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 Std Medium" charset="0"/>
                          <a:ea typeface="ヒラギノ角ゴ ProN W3" charset="-128"/>
                          <a:sym typeface="Gill Sans" charset="0"/>
                        </a:rPr>
                        <a:t>99%</a:t>
                      </a:r>
                    </a:p>
                  </a:txBody>
                  <a:tcPr marL="8728" marR="8728" marT="872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28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48098"/>
            <a:ext cx="6858000" cy="295843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For More Information</a:t>
            </a:r>
          </a:p>
          <a:p>
            <a:pPr algn="l"/>
            <a:r>
              <a:rPr lang="en-US" sz="2300" b="1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Download The SEI Way eBook at</a:t>
            </a:r>
          </a:p>
          <a:p>
            <a:pPr algn="l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  <a:hlinkClick r:id="rId3"/>
              </a:rPr>
              <a:t>www.seiservice.com</a:t>
            </a:r>
            <a:endParaRPr lang="en-US" sz="2000" b="1" i="1" dirty="0" smtClean="0">
              <a:solidFill>
                <a:schemeClr val="bg1">
                  <a:lumMod val="50000"/>
                </a:schemeClr>
              </a:solidFill>
              <a:latin typeface="Futura Medium" panose="020B0500000000000000" pitchFamily="34" charset="0"/>
            </a:endParaRPr>
          </a:p>
          <a:p>
            <a:pPr algn="l"/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o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r visit</a:t>
            </a:r>
          </a:p>
          <a:p>
            <a:pPr algn="l"/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www.ronalvesteffer.com</a:t>
            </a:r>
          </a:p>
          <a:p>
            <a:pPr algn="l"/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Facebook.com/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ronalvesteffer</a:t>
            </a:r>
            <a:endParaRPr lang="en-US" sz="1700" dirty="0" smtClean="0">
              <a:solidFill>
                <a:schemeClr val="bg1">
                  <a:lumMod val="50000"/>
                </a:schemeClr>
              </a:solidFill>
              <a:latin typeface="Futura Medium" panose="020B0500000000000000" pitchFamily="34" charset="0"/>
            </a:endParaRPr>
          </a:p>
          <a:p>
            <a:pPr algn="l"/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Twitter.com/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ronalvesteffer</a:t>
            </a:r>
            <a:endParaRPr lang="en-US" sz="1700" dirty="0" smtClean="0">
              <a:solidFill>
                <a:schemeClr val="bg1">
                  <a:lumMod val="50000"/>
                </a:schemeClr>
              </a:solidFill>
              <a:latin typeface="Futura Medium" panose="020B0500000000000000" pitchFamily="34" charset="0"/>
            </a:endParaRPr>
          </a:p>
          <a:p>
            <a:pPr algn="l"/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Futura Medium" panose="020B0500000000000000" pitchFamily="34" charset="0"/>
              </a:rPr>
              <a:t>Linkedin.com/in/ronalvesteffer.com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1790881"/>
            <a:ext cx="5954596" cy="874666"/>
          </a:xfrm>
          <a:prstGeom prst="homePlate">
            <a:avLst/>
          </a:prstGeom>
          <a:solidFill>
            <a:srgbClr val="16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SERVICE EXPRESS, INC.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8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06139"/>
            <a:ext cx="3886200" cy="709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15B7D"/>
                </a:solidFill>
              </a:rPr>
              <a:t>Service Offerings </a:t>
            </a:r>
            <a:endParaRPr lang="en-US" sz="1500" dirty="0" smtClean="0">
              <a:solidFill>
                <a:srgbClr val="015B7D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Majority of SEI’s business is contractually recurring from data center maintenance agreements.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29150" y="2206138"/>
            <a:ext cx="3886200" cy="709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15B7D"/>
                </a:solidFill>
              </a:rPr>
              <a:t>Geographic Footprint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SEI operates a network of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34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offices in 15 states and employs over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300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people.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0785"/>
            <a:ext cx="7886700" cy="709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Since 1986, Service Express, Inc. (SEI) has been delivering exceptional on-site hardware maintenance support for mission critical servers, storage and networking equipment. SEI is one of the leaders in third-party maintenance (TPM), a growing market for post-warranty hardware support.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6" y="2915976"/>
            <a:ext cx="2408543" cy="1992854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0" y="612871"/>
            <a:ext cx="4234249" cy="565140"/>
          </a:xfrm>
          <a:prstGeom prst="homePlate">
            <a:avLst/>
          </a:prstGeom>
          <a:solidFill>
            <a:srgbClr val="199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SEI OVERVIEW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3138573"/>
            <a:ext cx="3988174" cy="25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24" y="2614809"/>
            <a:ext cx="7725487" cy="197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165C7D"/>
                </a:solidFill>
                <a:latin typeface="Futura Medium" panose="020B0500000000000000" pitchFamily="34" charset="0"/>
              </a:rPr>
              <a:t>“You can get everything you want in life if you just help enough other people get what they want.”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612871"/>
            <a:ext cx="4234249" cy="565140"/>
          </a:xfrm>
          <a:prstGeom prst="homePlate">
            <a:avLst/>
          </a:prstGeom>
          <a:solidFill>
            <a:srgbClr val="199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Zig </a:t>
            </a:r>
            <a:r>
              <a:rPr lang="en-US" sz="4000" dirty="0" err="1" smtClean="0">
                <a:solidFill>
                  <a:prstClr val="white"/>
                </a:solidFill>
                <a:latin typeface="Futura Medium" panose="020B0500000000000000" pitchFamily="34" charset="0"/>
              </a:rPr>
              <a:t>Ziglar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90" y="522259"/>
            <a:ext cx="6488420" cy="48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2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3" y="640504"/>
            <a:ext cx="6488420" cy="47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23" y="420371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15B7D"/>
                </a:solidFill>
              </a:rPr>
              <a:t>SR5</a:t>
            </a:r>
            <a:endParaRPr lang="en-US" dirty="0">
              <a:solidFill>
                <a:srgbClr val="015B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0559" y="1146105"/>
            <a:ext cx="2678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15B7D"/>
                </a:solidFill>
                <a:latin typeface="+mj-lt"/>
              </a:rPr>
              <a:t>Performance Management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5916" y="2084335"/>
            <a:ext cx="392710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1500" dirty="0" smtClean="0">
                <a:solidFill>
                  <a:schemeClr val="bg2">
                    <a:lumMod val="50000"/>
                  </a:schemeClr>
                </a:solidFill>
              </a:rPr>
              <a:t>corecards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– Key Performance Indicators at global, department, regional &amp; office levels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OIs – </a:t>
            </a:r>
            <a:r>
              <a:rPr lang="en-US" sz="1500" u="sng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esponsibilities, </a:t>
            </a:r>
            <a:r>
              <a:rPr lang="en-US" sz="1500" u="sng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bjectives, and </a:t>
            </a:r>
            <a:r>
              <a:rPr lang="en-US" sz="1500" u="sng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ndicators – measurable job descriptions for every employee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/15s – Quarterly list of priority goals &amp; projects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8633683"/>
              </p:ext>
            </p:extLst>
          </p:nvPr>
        </p:nvGraphicFramePr>
        <p:xfrm>
          <a:off x="0" y="142310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ent-Up Arrow 6"/>
          <p:cNvSpPr/>
          <p:nvPr/>
        </p:nvSpPr>
        <p:spPr>
          <a:xfrm rot="16200000">
            <a:off x="1958525" y="1659833"/>
            <a:ext cx="787598" cy="89665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A7A9A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Bent-Up Arrow 7"/>
          <p:cNvSpPr/>
          <p:nvPr/>
        </p:nvSpPr>
        <p:spPr>
          <a:xfrm rot="16200000">
            <a:off x="3063025" y="2682122"/>
            <a:ext cx="787598" cy="89665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A7A9A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3912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.png"/>
          <p:cNvPicPr>
            <a:picLocks noChangeAspect="1"/>
          </p:cNvPicPr>
          <p:nvPr/>
        </p:nvPicPr>
        <p:blipFill>
          <a:blip r:embed="rId3" cstate="print">
            <a:lum bright="11000" contrast="31000"/>
          </a:blip>
          <a:stretch>
            <a:fillRect/>
          </a:stretch>
        </p:blipFill>
        <p:spPr>
          <a:xfrm flipH="1">
            <a:off x="0" y="2071512"/>
            <a:ext cx="3642425" cy="13433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5" name="Picture 4" descr="logo jpg 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4171" y="2743201"/>
            <a:ext cx="1296457" cy="42470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3803857" y="2474040"/>
            <a:ext cx="564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165C7D"/>
                </a:solidFill>
                <a:latin typeface="Futura Medium" panose="020B0500000000000000" pitchFamily="34" charset="0"/>
              </a:rPr>
              <a:t>X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478864" y="2474040"/>
            <a:ext cx="4009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165C7D"/>
                </a:solidFill>
                <a:latin typeface="Futura Medium" panose="020B0500000000000000" pitchFamily="34" charset="0"/>
              </a:rPr>
              <a:t>Systems = Value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186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612871"/>
            <a:ext cx="4234249" cy="565140"/>
          </a:xfrm>
          <a:prstGeom prst="homePlate">
            <a:avLst/>
          </a:prstGeom>
          <a:solidFill>
            <a:srgbClr val="199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The SEI Person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0" y="1321954"/>
            <a:ext cx="6532880" cy="50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612871"/>
            <a:ext cx="4234249" cy="565140"/>
          </a:xfrm>
          <a:prstGeom prst="homePlate">
            <a:avLst/>
          </a:prstGeom>
          <a:solidFill>
            <a:srgbClr val="199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white"/>
                </a:solidFill>
                <a:latin typeface="Futura Medium" panose="020B0500000000000000" pitchFamily="34" charset="0"/>
              </a:rPr>
              <a:t>The SEI Leader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3862"/>
          <a:stretch/>
        </p:blipFill>
        <p:spPr>
          <a:xfrm>
            <a:off x="2117125" y="1285104"/>
            <a:ext cx="6301946" cy="50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2445</TotalTime>
  <Words>625</Words>
  <Application>Microsoft Macintosh PowerPoint</Application>
  <PresentationFormat>On-screen Show (4:3)</PresentationFormat>
  <Paragraphs>148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Promoter Score</vt:lpstr>
      <vt:lpstr>Net Promoter Score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Schwartz</dc:creator>
  <cp:lastModifiedBy>Stephanie Williams</cp:lastModifiedBy>
  <cp:revision>30</cp:revision>
  <cp:lastPrinted>2016-02-24T14:18:28Z</cp:lastPrinted>
  <dcterms:created xsi:type="dcterms:W3CDTF">2015-09-01T15:11:01Z</dcterms:created>
  <dcterms:modified xsi:type="dcterms:W3CDTF">2016-05-03T20:56:32Z</dcterms:modified>
</cp:coreProperties>
</file>