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5" r:id="rId4"/>
    <p:sldId id="273" r:id="rId5"/>
    <p:sldId id="269" r:id="rId6"/>
    <p:sldId id="259" r:id="rId7"/>
    <p:sldId id="275" r:id="rId8"/>
    <p:sldId id="274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41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2F73-2981-4D2A-A74B-24A58636E868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1049-D650-431A-AFE6-512DB637823B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" descr="SIA_Logo_Web_Smal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93228" y="614855"/>
            <a:ext cx="1470025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293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2F73-2981-4D2A-A74B-24A58636E868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1049-D650-431A-AFE6-512DB6378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7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2F73-2981-4D2A-A74B-24A58636E868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1049-D650-431A-AFE6-512DB637823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6221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2F73-2981-4D2A-A74B-24A58636E868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1049-D650-431A-AFE6-512DB6378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84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2F73-2981-4D2A-A74B-24A58636E868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1049-D650-431A-AFE6-512DB637823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0788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2F73-2981-4D2A-A74B-24A58636E868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1049-D650-431A-AFE6-512DB6378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87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2F73-2981-4D2A-A74B-24A58636E868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1049-D650-431A-AFE6-512DB6378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62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2F73-2981-4D2A-A74B-24A58636E868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1049-D650-431A-AFE6-512DB6378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0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2F73-2981-4D2A-A74B-24A58636E868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1049-D650-431A-AFE6-512DB6378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0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2F73-2981-4D2A-A74B-24A58636E868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1049-D650-431A-AFE6-512DB6378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9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2F73-2981-4D2A-A74B-24A58636E868}" type="datetimeFigureOut">
              <a:rPr lang="en-US" smtClean="0"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1049-D650-431A-AFE6-512DB6378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9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2F73-2981-4D2A-A74B-24A58636E868}" type="datetimeFigureOut">
              <a:rPr lang="en-US" smtClean="0"/>
              <a:t>5/3/16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1049-D650-431A-AFE6-512DB6378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8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2F73-2981-4D2A-A74B-24A58636E868}" type="datetimeFigureOut">
              <a:rPr lang="en-US" smtClean="0"/>
              <a:t>5/3/16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1049-D650-431A-AFE6-512DB6378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9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2F73-2981-4D2A-A74B-24A58636E868}" type="datetimeFigureOut">
              <a:rPr lang="en-US" smtClean="0"/>
              <a:t>5/3/16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1049-D650-431A-AFE6-512DB6378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1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2F73-2981-4D2A-A74B-24A58636E868}" type="datetimeFigureOut">
              <a:rPr lang="en-US" smtClean="0"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1049-D650-431A-AFE6-512DB6378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4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2F73-2981-4D2A-A74B-24A58636E868}" type="datetimeFigureOut">
              <a:rPr lang="en-US" smtClean="0"/>
              <a:t>5/3/16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1049-D650-431A-AFE6-512DB6378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5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02F73-2981-4D2A-A74B-24A58636E868}" type="datetimeFigureOut">
              <a:rPr lang="en-US" smtClean="0"/>
              <a:t>5/3/16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0F1049-D650-431A-AFE6-512DB637823B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" descr="SIA_Logo_Web_Small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993228" y="614855"/>
            <a:ext cx="1470025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514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SIA State of the Association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April 2016 Annual Summit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558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					State of the Association</a:t>
            </a:r>
            <a:br>
              <a:rPr lang="en-US" dirty="0" smtClean="0"/>
            </a:br>
            <a:r>
              <a:rPr lang="en-US" dirty="0" smtClean="0"/>
              <a:t>The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042168"/>
            <a:ext cx="10073045" cy="41109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108 member companies 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17 New companies joined in 2015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21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ember companies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main HQ not in US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ompanies did not renew in 2015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 Corporate sponsorships 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 Summit sponsors</a:t>
            </a: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5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				New Member Companies</a:t>
            </a:r>
            <a:br>
              <a:rPr lang="en-US" dirty="0" smtClean="0"/>
            </a:br>
            <a:r>
              <a:rPr lang="en-US" dirty="0" smtClean="0"/>
              <a:t>                 Summit to Summit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4184035" cy="447203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4800" dirty="0" smtClean="0"/>
          </a:p>
          <a:p>
            <a:r>
              <a:rPr lang="en-US" sz="7200" b="1" dirty="0" smtClean="0"/>
              <a:t>Insight</a:t>
            </a:r>
          </a:p>
          <a:p>
            <a:r>
              <a:rPr lang="en-US" sz="7200" b="1" dirty="0" err="1" smtClean="0"/>
              <a:t>Delfi</a:t>
            </a:r>
            <a:r>
              <a:rPr lang="en-US" sz="7200" b="1" dirty="0" smtClean="0"/>
              <a:t> Communications</a:t>
            </a:r>
          </a:p>
          <a:p>
            <a:r>
              <a:rPr lang="en-US" sz="7200" b="1" dirty="0" smtClean="0"/>
              <a:t>Ingram Micro</a:t>
            </a:r>
          </a:p>
          <a:p>
            <a:r>
              <a:rPr lang="en-US" sz="7200" b="1" dirty="0" err="1" smtClean="0"/>
              <a:t>DecisionOne</a:t>
            </a:r>
            <a:endParaRPr lang="en-US" sz="7200" b="1" dirty="0" smtClean="0"/>
          </a:p>
          <a:p>
            <a:r>
              <a:rPr lang="en-US" sz="7200" b="1" dirty="0" smtClean="0"/>
              <a:t>Data Tech Depot</a:t>
            </a:r>
          </a:p>
          <a:p>
            <a:r>
              <a:rPr lang="en-US" sz="7200" b="1" dirty="0" err="1" smtClean="0"/>
              <a:t>Tradeloop</a:t>
            </a:r>
            <a:endParaRPr lang="en-US" sz="7200" b="1" dirty="0" smtClean="0"/>
          </a:p>
          <a:p>
            <a:r>
              <a:rPr lang="en-US" sz="7200" b="1" dirty="0" smtClean="0"/>
              <a:t>Curvature</a:t>
            </a:r>
          </a:p>
          <a:p>
            <a:r>
              <a:rPr lang="en-US" sz="7200" b="1" dirty="0" smtClean="0"/>
              <a:t>Radiant Technologies</a:t>
            </a:r>
          </a:p>
          <a:p>
            <a:r>
              <a:rPr lang="en-US" sz="7200" b="1" dirty="0" smtClean="0"/>
              <a:t>Information Professionals</a:t>
            </a:r>
          </a:p>
          <a:p>
            <a:endParaRPr lang="en-US" sz="5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5873" y="2160588"/>
            <a:ext cx="4620700" cy="4050270"/>
          </a:xfrm>
        </p:spPr>
        <p:txBody>
          <a:bodyPr>
            <a:normAutofit fontScale="25000" lnSpcReduction="20000"/>
          </a:bodyPr>
          <a:lstStyle/>
          <a:p>
            <a:endParaRPr lang="en-US" sz="4800" b="1" dirty="0" smtClean="0"/>
          </a:p>
          <a:p>
            <a:r>
              <a:rPr lang="en-US" sz="7200" b="1" dirty="0" smtClean="0"/>
              <a:t>General Computer Italy</a:t>
            </a:r>
            <a:endParaRPr lang="en-US" sz="7200" b="1" dirty="0"/>
          </a:p>
          <a:p>
            <a:r>
              <a:rPr lang="en-US" sz="7200" b="1" dirty="0" smtClean="0"/>
              <a:t>Super It Spares</a:t>
            </a:r>
            <a:endParaRPr lang="en-US" sz="7200" b="1" dirty="0"/>
          </a:p>
          <a:p>
            <a:r>
              <a:rPr lang="en-US" sz="7200" b="1" dirty="0"/>
              <a:t> </a:t>
            </a:r>
            <a:r>
              <a:rPr lang="en-US" sz="7200" b="1" dirty="0" err="1" smtClean="0"/>
              <a:t>Highsource</a:t>
            </a:r>
            <a:r>
              <a:rPr lang="en-US" sz="7200" b="1" dirty="0" smtClean="0"/>
              <a:t> Technology</a:t>
            </a:r>
            <a:endParaRPr lang="en-US" sz="7200" b="1" dirty="0"/>
          </a:p>
          <a:p>
            <a:r>
              <a:rPr lang="en-US" sz="7200" b="1" dirty="0" smtClean="0"/>
              <a:t>Nationwide Tech Solutions</a:t>
            </a:r>
          </a:p>
          <a:p>
            <a:r>
              <a:rPr lang="en-US" sz="7200" b="1" dirty="0" smtClean="0"/>
              <a:t>Ardent Support Technologies</a:t>
            </a:r>
          </a:p>
          <a:p>
            <a:r>
              <a:rPr lang="en-US" sz="7200" b="1" dirty="0" err="1" smtClean="0"/>
              <a:t>Keltech</a:t>
            </a:r>
            <a:endParaRPr lang="en-US" sz="7200" b="1" dirty="0" smtClean="0"/>
          </a:p>
          <a:p>
            <a:r>
              <a:rPr lang="en-US" sz="7200" b="1" dirty="0"/>
              <a:t>ESP Global Services</a:t>
            </a:r>
          </a:p>
          <a:p>
            <a:r>
              <a:rPr lang="en-US" sz="7200" b="1" dirty="0"/>
              <a:t>ROER International</a:t>
            </a:r>
          </a:p>
          <a:p>
            <a:endParaRPr lang="en-US" sz="7200" b="1" dirty="0" smtClean="0"/>
          </a:p>
          <a:p>
            <a:endParaRPr lang="en-US" sz="4800" dirty="0" smtClean="0"/>
          </a:p>
          <a:p>
            <a:endParaRPr lang="en-US" sz="1900" b="1" dirty="0" smtClean="0"/>
          </a:p>
          <a:p>
            <a:endParaRPr lang="en-US" sz="1900" b="1" dirty="0" smtClean="0"/>
          </a:p>
          <a:p>
            <a:endParaRPr lang="en-US" sz="1900" b="1" dirty="0" smtClean="0"/>
          </a:p>
          <a:p>
            <a:endParaRPr lang="en-US" sz="5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772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51224"/>
            <a:ext cx="8596668" cy="1826581"/>
          </a:xfrm>
        </p:spPr>
        <p:txBody>
          <a:bodyPr/>
          <a:lstStyle/>
          <a:p>
            <a:pPr algn="ctr"/>
            <a:r>
              <a:rPr lang="en-US" dirty="0" smtClean="0"/>
              <a:t>HOW DID WE DO IN 2015?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5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2015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57389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Enhance the value to membership</a:t>
            </a:r>
          </a:p>
          <a:p>
            <a:pPr lvl="1"/>
            <a:r>
              <a:rPr lang="en-US" sz="2200" dirty="0" smtClean="0"/>
              <a:t>Seek, evaluate, validate services for the membership</a:t>
            </a:r>
          </a:p>
          <a:p>
            <a:r>
              <a:rPr lang="en-US" sz="2400" dirty="0" smtClean="0"/>
              <a:t>Grow the membership across all global regions</a:t>
            </a:r>
          </a:p>
          <a:p>
            <a:pPr lvl="1"/>
            <a:r>
              <a:rPr lang="en-US" sz="2200" dirty="0" smtClean="0"/>
              <a:t>Develop and execute a global market plan</a:t>
            </a:r>
          </a:p>
          <a:p>
            <a:r>
              <a:rPr lang="en-US" sz="2400" dirty="0" smtClean="0"/>
              <a:t>Stay relevant in our industry</a:t>
            </a:r>
          </a:p>
          <a:p>
            <a:pPr lvl="1"/>
            <a:r>
              <a:rPr lang="en-US" sz="2200" dirty="0" smtClean="0"/>
              <a:t>Collaboration, education and awareness </a:t>
            </a:r>
          </a:p>
          <a:p>
            <a:pPr lvl="1"/>
            <a:endParaRPr lang="en-US" sz="2200" dirty="0" smtClean="0"/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Create value to the end user community</a:t>
            </a:r>
          </a:p>
          <a:p>
            <a:pPr lvl="1"/>
            <a:endParaRPr lang="en-US" sz="2800" b="1" dirty="0" smtClean="0">
              <a:solidFill>
                <a:schemeClr val="accent1"/>
              </a:solidFill>
            </a:endParaRPr>
          </a:p>
          <a:p>
            <a:pPr lvl="1"/>
            <a:endParaRPr lang="en-US" sz="22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12905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2015 Key 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004" y="2115837"/>
            <a:ext cx="9522734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Association is financially sound</a:t>
            </a:r>
          </a:p>
          <a:p>
            <a:r>
              <a:rPr lang="en-US" sz="2400" dirty="0" smtClean="0"/>
              <a:t>Successful US, EU, and Asia Pacific meetings  </a:t>
            </a:r>
          </a:p>
          <a:p>
            <a:pPr lvl="1"/>
            <a:r>
              <a:rPr lang="en-US" sz="2200" dirty="0" smtClean="0"/>
              <a:t>All meetings were held at member locations</a:t>
            </a:r>
          </a:p>
          <a:p>
            <a:pPr lvl="1"/>
            <a:r>
              <a:rPr lang="en-US" sz="2200" dirty="0" smtClean="0"/>
              <a:t>Highest attendance ever</a:t>
            </a:r>
          </a:p>
          <a:p>
            <a:pPr lvl="1"/>
            <a:r>
              <a:rPr lang="en-US" sz="2200" dirty="0" smtClean="0"/>
              <a:t>Strong feedback regarding topics</a:t>
            </a:r>
          </a:p>
          <a:p>
            <a:r>
              <a:rPr lang="en-US" sz="2400" dirty="0" smtClean="0"/>
              <a:t>First subscription ever with an analyst firm</a:t>
            </a:r>
          </a:p>
          <a:p>
            <a:r>
              <a:rPr lang="en-US" sz="2400" dirty="0" smtClean="0"/>
              <a:t>Big Data project initiated</a:t>
            </a:r>
          </a:p>
          <a:p>
            <a:r>
              <a:rPr lang="en-US" sz="2400" dirty="0"/>
              <a:t>New SIA web site launched</a:t>
            </a:r>
          </a:p>
          <a:p>
            <a:r>
              <a:rPr lang="en-US" sz="2400" dirty="0" smtClean="0"/>
              <a:t>Professional marketing firm engaged in December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1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2016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57389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Enhance the value to membership</a:t>
            </a:r>
          </a:p>
          <a:p>
            <a:pPr lvl="1"/>
            <a:r>
              <a:rPr lang="en-US" sz="2200" dirty="0" smtClean="0"/>
              <a:t>Seek, evaluate, validate services for the membership</a:t>
            </a:r>
          </a:p>
          <a:p>
            <a:r>
              <a:rPr lang="en-US" sz="2400" dirty="0" smtClean="0"/>
              <a:t>Grow the membership across all global regions</a:t>
            </a:r>
          </a:p>
          <a:p>
            <a:pPr lvl="1"/>
            <a:r>
              <a:rPr lang="en-US" sz="2200" dirty="0" smtClean="0"/>
              <a:t>Develop and execute a global market plan</a:t>
            </a:r>
          </a:p>
          <a:p>
            <a:r>
              <a:rPr lang="en-US" sz="2400" dirty="0" smtClean="0"/>
              <a:t>Stay relevant in our industry</a:t>
            </a:r>
          </a:p>
          <a:p>
            <a:pPr lvl="1"/>
            <a:r>
              <a:rPr lang="en-US" sz="2200" dirty="0" smtClean="0"/>
              <a:t>Collaboration, education and awareness </a:t>
            </a:r>
          </a:p>
          <a:p>
            <a:pPr lvl="1"/>
            <a:endParaRPr lang="en-US" sz="2200" dirty="0" smtClean="0"/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Create value to the end user community</a:t>
            </a:r>
          </a:p>
          <a:p>
            <a:pPr lvl="1"/>
            <a:endParaRPr lang="en-US" sz="2800" b="1" dirty="0" smtClean="0">
              <a:solidFill>
                <a:schemeClr val="accent1"/>
              </a:solidFill>
            </a:endParaRPr>
          </a:p>
          <a:p>
            <a:pPr lvl="1"/>
            <a:endParaRPr lang="en-US" sz="22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22363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2016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Tactical</a:t>
            </a:r>
          </a:p>
          <a:p>
            <a:r>
              <a:rPr lang="en-US" sz="2400" dirty="0" smtClean="0"/>
              <a:t>Member Retention</a:t>
            </a:r>
          </a:p>
          <a:p>
            <a:r>
              <a:rPr lang="en-US" sz="2400" dirty="0" smtClean="0"/>
              <a:t>Communication Plan</a:t>
            </a:r>
          </a:p>
          <a:p>
            <a:pPr lvl="1"/>
            <a:r>
              <a:rPr lang="en-US" sz="2200" dirty="0" smtClean="0"/>
              <a:t>Both internal and external</a:t>
            </a:r>
          </a:p>
          <a:p>
            <a:r>
              <a:rPr lang="en-US" sz="2400" dirty="0" smtClean="0"/>
              <a:t>Evaluate meeting formats</a:t>
            </a:r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2400" b="1" dirty="0" smtClean="0"/>
              <a:t>Strategic</a:t>
            </a:r>
          </a:p>
          <a:p>
            <a:r>
              <a:rPr lang="en-US" sz="2400" dirty="0" smtClean="0"/>
              <a:t>Build a 2 year strategy plan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2583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259" y="1995831"/>
            <a:ext cx="8128943" cy="45725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0822" y="790833"/>
            <a:ext cx="7164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future belongs to those who are able to adapt, evolve their thinking, innovate and change. But who will lead us there? </a:t>
            </a:r>
          </a:p>
        </p:txBody>
      </p:sp>
    </p:spTree>
    <p:extLst>
      <p:ext uri="{BB962C8B-B14F-4D97-AF65-F5344CB8AC3E}">
        <p14:creationId xmlns:p14="http://schemas.microsoft.com/office/powerpoint/2010/main" val="415396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3" id="{76F0D560-0CC5-4E75-A8F2-5CDF4EA722CD}" vid="{4E297638-F8EA-49E7-8B16-553B5806A64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pptCDAF.tmp</Template>
  <TotalTime>1032</TotalTime>
  <Words>261</Words>
  <Application>Microsoft Macintosh PowerPoint</Application>
  <PresentationFormat>Custom</PresentationFormat>
  <Paragraphs>99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Facet</vt:lpstr>
      <vt:lpstr>SIA State of the Association</vt:lpstr>
      <vt:lpstr>     State of the Association The Numbers</vt:lpstr>
      <vt:lpstr>     New Member Companies                  Summit to Summit                  </vt:lpstr>
      <vt:lpstr>HOW DID WE DO IN 2015?</vt:lpstr>
      <vt:lpstr>2015 Goals</vt:lpstr>
      <vt:lpstr>     2015 Key Accomplishments</vt:lpstr>
      <vt:lpstr>2016 Goals</vt:lpstr>
      <vt:lpstr>                 2016 Focus</vt:lpstr>
      <vt:lpstr>   </vt:lpstr>
    </vt:vector>
  </TitlesOfParts>
  <Company>Essintial Enterprise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York</dc:creator>
  <cp:lastModifiedBy>Stephanie Williams</cp:lastModifiedBy>
  <cp:revision>30</cp:revision>
  <dcterms:created xsi:type="dcterms:W3CDTF">2015-03-12T15:40:34Z</dcterms:created>
  <dcterms:modified xsi:type="dcterms:W3CDTF">2016-05-03T20:46:53Z</dcterms:modified>
</cp:coreProperties>
</file>